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6" r:id="rId2"/>
    <p:sldId id="285" r:id="rId3"/>
    <p:sldId id="320" r:id="rId4"/>
    <p:sldId id="284" r:id="rId5"/>
    <p:sldId id="491" r:id="rId6"/>
    <p:sldId id="257" r:id="rId7"/>
    <p:sldId id="258" r:id="rId8"/>
    <p:sldId id="293" r:id="rId9"/>
    <p:sldId id="494" r:id="rId10"/>
    <p:sldId id="496" r:id="rId11"/>
    <p:sldId id="317" r:id="rId12"/>
    <p:sldId id="294" r:id="rId13"/>
    <p:sldId id="295" r:id="rId14"/>
    <p:sldId id="414" r:id="rId15"/>
    <p:sldId id="318"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 id="478" r:id="rId32"/>
    <p:sldId id="479" r:id="rId33"/>
    <p:sldId id="480" r:id="rId34"/>
    <p:sldId id="481" r:id="rId35"/>
    <p:sldId id="482" r:id="rId36"/>
    <p:sldId id="497" r:id="rId37"/>
    <p:sldId id="498" r:id="rId38"/>
    <p:sldId id="499" r:id="rId39"/>
    <p:sldId id="500" r:id="rId40"/>
    <p:sldId id="501" r:id="rId41"/>
    <p:sldId id="502" r:id="rId42"/>
    <p:sldId id="503" r:id="rId43"/>
    <p:sldId id="504" r:id="rId44"/>
    <p:sldId id="505" r:id="rId45"/>
    <p:sldId id="483" r:id="rId46"/>
    <p:sldId id="487" r:id="rId47"/>
    <p:sldId id="488" r:id="rId48"/>
    <p:sldId id="489" r:id="rId49"/>
    <p:sldId id="490" r:id="rId50"/>
    <p:sldId id="41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327D43-160A-3F4C-9ED6-BA4B782D3B95}">
          <p14:sldIdLst>
            <p14:sldId id="256"/>
            <p14:sldId id="285"/>
            <p14:sldId id="320"/>
            <p14:sldId id="284"/>
            <p14:sldId id="491"/>
            <p14:sldId id="257"/>
            <p14:sldId id="258"/>
            <p14:sldId id="293"/>
            <p14:sldId id="494"/>
            <p14:sldId id="496"/>
            <p14:sldId id="317"/>
            <p14:sldId id="294"/>
            <p14:sldId id="295"/>
            <p14:sldId id="414"/>
            <p14:sldId id="318"/>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97"/>
            <p14:sldId id="498"/>
            <p14:sldId id="499"/>
            <p14:sldId id="500"/>
            <p14:sldId id="501"/>
            <p14:sldId id="502"/>
            <p14:sldId id="503"/>
            <p14:sldId id="504"/>
            <p14:sldId id="505"/>
            <p14:sldId id="483"/>
            <p14:sldId id="487"/>
            <p14:sldId id="488"/>
            <p14:sldId id="489"/>
            <p14:sldId id="490"/>
            <p14:sldId id="4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545B"/>
    <a:srgbClr val="504A50"/>
    <a:srgbClr val="7F727B"/>
    <a:srgbClr val="00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8"/>
    <p:restoredTop sz="91358"/>
  </p:normalViewPr>
  <p:slideViewPr>
    <p:cSldViewPr snapToGrid="0" snapToObjects="1">
      <p:cViewPr varScale="1">
        <p:scale>
          <a:sx n="102" d="100"/>
          <a:sy n="102" d="100"/>
        </p:scale>
        <p:origin x="96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C2E96-51DE-7343-9EF8-37C90868194C}" type="datetimeFigureOut">
              <a:rPr lang="en-US" smtClean="0"/>
              <a:t>7/16/18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5D75F-07C6-1C42-9025-0739277A4A57}" type="slidenum">
              <a:rPr lang="en-US" smtClean="0"/>
              <a:t>‹#›</a:t>
            </a:fld>
            <a:endParaRPr lang="en-US"/>
          </a:p>
        </p:txBody>
      </p:sp>
    </p:spTree>
    <p:extLst>
      <p:ext uri="{BB962C8B-B14F-4D97-AF65-F5344CB8AC3E}">
        <p14:creationId xmlns:p14="http://schemas.microsoft.com/office/powerpoint/2010/main" val="1947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930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d03ad9cb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9" name="Google Shape;99;g3d03ad9cb2_0_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174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d03ad9cb2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4" name="Google Shape;114;g3d03ad9cb2_0_2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530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5D75F-07C6-1C42-9025-0739277A4A57}" type="slidenum">
              <a:rPr lang="en-US" smtClean="0"/>
              <a:t>9</a:t>
            </a:fld>
            <a:endParaRPr lang="en-US"/>
          </a:p>
        </p:txBody>
      </p:sp>
    </p:spTree>
    <p:extLst>
      <p:ext uri="{BB962C8B-B14F-4D97-AF65-F5344CB8AC3E}">
        <p14:creationId xmlns:p14="http://schemas.microsoft.com/office/powerpoint/2010/main" val="452428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78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16FA1A-0252-0D48-A077-6CFF7C853A7B}" type="datetimeFigureOut">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54A82-F279-3A4C-8037-4F3D353970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6FA1A-0252-0D48-A077-6CFF7C853A7B}" type="datetimeFigureOut">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54A82-F279-3A4C-8037-4F3D353970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6FA1A-0252-0D48-A077-6CFF7C853A7B}" type="datetimeFigureOut">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54A82-F279-3A4C-8037-4F3D353970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6FA1A-0252-0D48-A077-6CFF7C853A7B}" type="datetimeFigureOut">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54A82-F279-3A4C-8037-4F3D353970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6FA1A-0252-0D48-A077-6CFF7C853A7B}" type="datetimeFigureOut">
              <a:rPr lang="en-US" smtClean="0"/>
              <a:t>7/16/18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54A82-F279-3A4C-8037-4F3D353970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16FA1A-0252-0D48-A077-6CFF7C853A7B}" type="datetimeFigureOut">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54A82-F279-3A4C-8037-4F3D353970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16FA1A-0252-0D48-A077-6CFF7C853A7B}" type="datetimeFigureOut">
              <a:rPr lang="en-US" smtClean="0"/>
              <a:t>7/16/18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54A82-F279-3A4C-8037-4F3D353970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16FA1A-0252-0D48-A077-6CFF7C853A7B}" type="datetimeFigureOut">
              <a:rPr lang="en-US" smtClean="0"/>
              <a:t>7/16/18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54A82-F279-3A4C-8037-4F3D353970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6FA1A-0252-0D48-A077-6CFF7C853A7B}" type="datetimeFigureOut">
              <a:rPr lang="en-US" smtClean="0"/>
              <a:t>7/16/18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54A82-F279-3A4C-8037-4F3D353970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6FA1A-0252-0D48-A077-6CFF7C853A7B}" type="datetimeFigureOut">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54A82-F279-3A4C-8037-4F3D353970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6FA1A-0252-0D48-A077-6CFF7C853A7B}" type="datetimeFigureOut">
              <a:rPr lang="en-US" smtClean="0"/>
              <a:t>7/16/18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54A82-F279-3A4C-8037-4F3D353970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6FA1A-0252-0D48-A077-6CFF7C853A7B}" type="datetimeFigureOut">
              <a:rPr lang="en-US" smtClean="0"/>
              <a:t>7/16/18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54A82-F279-3A4C-8037-4F3D353970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jaclyn@uspainfoundation.org" TargetMode="External"/><Relationship Id="rId7" Type="http://schemas.openxmlformats.org/officeDocument/2006/relationships/hyperlink" Target="mailto:contact@uspainfoundation.org" TargetMode="External"/><Relationship Id="rId2" Type="http://schemas.openxmlformats.org/officeDocument/2006/relationships/hyperlink" Target="mailto:lori@uspainfoundation.org" TargetMode="External"/><Relationship Id="rId1" Type="http://schemas.openxmlformats.org/officeDocument/2006/relationships/slideLayout" Target="../slideLayouts/slideLayout2.xml"/><Relationship Id="rId6" Type="http://schemas.openxmlformats.org/officeDocument/2006/relationships/hyperlink" Target="mailto:fundraising@uspainfoundation.org" TargetMode="External"/><Relationship Id="rId5" Type="http://schemas.openxmlformats.org/officeDocument/2006/relationships/hyperlink" Target="mailto:csteinberg@rcn.com" TargetMode="External"/><Relationship Id="rId4" Type="http://schemas.openxmlformats.org/officeDocument/2006/relationships/hyperlink" Target="mailto:shaina@uspainfoundation.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inyurl.com/USPainActivity" TargetMode="External"/><Relationship Id="rId2" Type="http://schemas.openxmlformats.org/officeDocument/2006/relationships/hyperlink" Target="http://www.uspainfoundation.org/get-involved"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uspainfoundation.or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spainfoundation.org/webinar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maryfrench.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imcw.or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mindful.org/free-mindfulness-apps-worthy-of-your-attention/" TargetMode="External"/><Relationship Id="rId4" Type="http://schemas.openxmlformats.org/officeDocument/2006/relationships/hyperlink" Target="https://www.tarabrach.com/sto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hyperlink" Target="http://uspainawarenessmonth.com/2018challeng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s://www.regulations.gov/document?D=FDA-2018-N-1621-00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65435"/>
            <a:ext cx="9152247" cy="4492565"/>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42831" y="4320457"/>
            <a:ext cx="4666584" cy="1498768"/>
          </a:xfrm>
        </p:spPr>
        <p:txBody>
          <a:bodyPr>
            <a:normAutofit/>
          </a:bodyPr>
          <a:lstStyle/>
          <a:p>
            <a:r>
              <a:rPr lang="en-US" sz="2400" dirty="0"/>
              <a:t>July 17, 2018</a:t>
            </a:r>
          </a:p>
        </p:txBody>
      </p:sp>
      <p:grpSp>
        <p:nvGrpSpPr>
          <p:cNvPr id="9" name="Group 8"/>
          <p:cNvGrpSpPr/>
          <p:nvPr/>
        </p:nvGrpSpPr>
        <p:grpSpPr>
          <a:xfrm rot="10800000">
            <a:off x="1" y="1986096"/>
            <a:ext cx="9152246" cy="997857"/>
            <a:chOff x="-8246" y="5860142"/>
            <a:chExt cx="9152246" cy="997857"/>
          </a:xfrm>
        </p:grpSpPr>
        <p:sp>
          <p:nvSpPr>
            <p:cNvPr id="8" name="Rectangle 7"/>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Triangle 6"/>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US PAIN royal blue.png"/>
          <p:cNvPicPr>
            <a:picLocks noChangeAspect="1"/>
          </p:cNvPicPr>
          <p:nvPr/>
        </p:nvPicPr>
        <p:blipFill>
          <a:blip r:embed="rId2"/>
          <a:stretch>
            <a:fillRect/>
          </a:stretch>
        </p:blipFill>
        <p:spPr>
          <a:xfrm>
            <a:off x="2877092" y="587829"/>
            <a:ext cx="3581949" cy="802929"/>
          </a:xfrm>
          <a:prstGeom prst="rect">
            <a:avLst/>
          </a:prstGeom>
        </p:spPr>
      </p:pic>
      <p:cxnSp>
        <p:nvCxnSpPr>
          <p:cNvPr id="14" name="Straight Connector 13"/>
          <p:cNvCxnSpPr/>
          <p:nvPr/>
        </p:nvCxnSpPr>
        <p:spPr>
          <a:xfrm>
            <a:off x="2988551" y="4207470"/>
            <a:ext cx="3359027" cy="1588"/>
          </a:xfrm>
          <a:prstGeom prst="line">
            <a:avLst/>
          </a:prstGeom>
          <a:ln>
            <a:solidFill>
              <a:srgbClr val="7F727B"/>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US-Pain-logo-large-white.png"/>
          <p:cNvPicPr>
            <a:picLocks noChangeAspect="1"/>
          </p:cNvPicPr>
          <p:nvPr/>
        </p:nvPicPr>
        <p:blipFill>
          <a:blip r:embed="rId3"/>
          <a:stretch>
            <a:fillRect/>
          </a:stretch>
        </p:blipFill>
        <p:spPr>
          <a:xfrm>
            <a:off x="7454205" y="6193621"/>
            <a:ext cx="1523904" cy="551886"/>
          </a:xfrm>
          <a:prstGeom prst="rect">
            <a:avLst/>
          </a:prstGeom>
        </p:spPr>
      </p:pic>
      <p:sp>
        <p:nvSpPr>
          <p:cNvPr id="2" name="Title 1"/>
          <p:cNvSpPr>
            <a:spLocks noGrp="1"/>
          </p:cNvSpPr>
          <p:nvPr>
            <p:ph type="ctrTitle"/>
          </p:nvPr>
        </p:nvSpPr>
        <p:spPr>
          <a:xfrm>
            <a:off x="1100702" y="3220714"/>
            <a:ext cx="7134727" cy="878534"/>
          </a:xfrm>
        </p:spPr>
        <p:txBody>
          <a:bodyPr>
            <a:normAutofit/>
          </a:bodyPr>
          <a:lstStyle/>
          <a:p>
            <a:pPr>
              <a:spcAft>
                <a:spcPts val="1200"/>
              </a:spcAft>
            </a:pPr>
            <a:r>
              <a:rPr lang="en-US" dirty="0">
                <a:solidFill>
                  <a:schemeClr val="bg1"/>
                </a:solidFill>
              </a:rPr>
              <a:t>Bimonthly webinar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2" name="Title 11">
            <a:extLst>
              <a:ext uri="{FF2B5EF4-FFF2-40B4-BE49-F238E27FC236}">
                <a16:creationId xmlns:a16="http://schemas.microsoft.com/office/drawing/2014/main" id="{56FDC380-4791-1040-8802-42340F8D8DA5}"/>
              </a:ext>
            </a:extLst>
          </p:cNvPr>
          <p:cNvSpPr>
            <a:spLocks noGrp="1"/>
          </p:cNvSpPr>
          <p:nvPr>
            <p:ph type="title"/>
          </p:nvPr>
        </p:nvSpPr>
        <p:spPr/>
        <p:txBody>
          <a:bodyPr/>
          <a:lstStyle/>
          <a:p>
            <a:r>
              <a:rPr lang="en-US" dirty="0"/>
              <a:t>Federal advocacy</a:t>
            </a:r>
          </a:p>
        </p:txBody>
      </p:sp>
      <p:sp>
        <p:nvSpPr>
          <p:cNvPr id="10" name="Shape 91">
            <a:extLst>
              <a:ext uri="{FF2B5EF4-FFF2-40B4-BE49-F238E27FC236}">
                <a16:creationId xmlns:a16="http://schemas.microsoft.com/office/drawing/2014/main" id="{0A9AF294-8DB8-7243-840B-AD59AC91DB8F}"/>
              </a:ext>
            </a:extLst>
          </p:cNvPr>
          <p:cNvSpPr txBox="1"/>
          <p:nvPr/>
        </p:nvSpPr>
        <p:spPr>
          <a:xfrm>
            <a:off x="672901" y="1098814"/>
            <a:ext cx="8013900" cy="5182582"/>
          </a:xfrm>
          <a:prstGeom prst="rect">
            <a:avLst/>
          </a:prstGeom>
          <a:noFill/>
          <a:ln>
            <a:noFill/>
          </a:ln>
        </p:spPr>
        <p:txBody>
          <a:bodyPr spcFirstLastPara="1" wrap="square" lIns="91425" tIns="91425" rIns="91425" bIns="91425" anchor="t" anchorCtr="0">
            <a:noAutofit/>
          </a:bodyPr>
          <a:lstStyle/>
          <a:p>
            <a:pPr lvl="0"/>
            <a:r>
              <a:rPr lang="en-US" b="1" dirty="0"/>
              <a:t>Federal House passed HR 6 SUPPORT Act Needs Your Attention ASAP!</a:t>
            </a:r>
          </a:p>
          <a:p>
            <a:pPr lvl="0"/>
            <a:r>
              <a:rPr lang="en-US" dirty="0"/>
              <a:t>Many provisions, if remain in bill </a:t>
            </a:r>
            <a:r>
              <a:rPr lang="en-US" i="1" dirty="0"/>
              <a:t>will be detrimental to pain patients </a:t>
            </a:r>
            <a:r>
              <a:rPr lang="en-US" dirty="0"/>
              <a:t>including:</a:t>
            </a:r>
          </a:p>
          <a:p>
            <a:pPr marL="285750" indent="-285750">
              <a:buFont typeface="Arial" charset="0"/>
              <a:buChar char="•"/>
            </a:pPr>
            <a:r>
              <a:rPr lang="en-US" dirty="0"/>
              <a:t>Restricting certain individuals in Medicaid to limited providers &amp; pharmacies</a:t>
            </a:r>
            <a:endParaRPr lang="en-US" sz="1800" dirty="0"/>
          </a:p>
          <a:p>
            <a:pPr marL="285750" lvl="0" indent="-285750">
              <a:buFont typeface="Arial" charset="0"/>
              <a:buChar char="•"/>
            </a:pPr>
            <a:r>
              <a:rPr lang="en-US" sz="1600" i="1" dirty="0"/>
              <a:t>Welcome to Medicare </a:t>
            </a:r>
            <a:r>
              <a:rPr lang="en-US" sz="1600" dirty="0"/>
              <a:t>to review opioid use &amp; screen for opioid use disorder</a:t>
            </a:r>
          </a:p>
          <a:p>
            <a:pPr marL="285750" lvl="0" indent="-285750">
              <a:buFont typeface="Arial" charset="0"/>
              <a:buChar char="•"/>
            </a:pPr>
            <a:r>
              <a:rPr lang="en-US" sz="1600" dirty="0"/>
              <a:t>Encourage prioritization of interventional procedures &amp; surgical services above opioids</a:t>
            </a:r>
          </a:p>
          <a:p>
            <a:pPr marL="285750" lvl="0" indent="-285750">
              <a:buFont typeface="Arial" charset="0"/>
              <a:buChar char="•"/>
            </a:pPr>
            <a:r>
              <a:rPr lang="en-US" sz="1600" dirty="0"/>
              <a:t>State reports on daily MME on covered individuals</a:t>
            </a:r>
          </a:p>
          <a:p>
            <a:pPr marL="285750" lvl="0" indent="-285750">
              <a:buFont typeface="Arial" charset="0"/>
              <a:buChar char="•"/>
            </a:pPr>
            <a:r>
              <a:rPr lang="en-US" sz="1600" dirty="0"/>
              <a:t>Hospitals to track opioid prescribing &amp; reduce long-term opioid prescriptions</a:t>
            </a:r>
          </a:p>
          <a:p>
            <a:pPr marL="285750" lvl="0" indent="-285750">
              <a:buFont typeface="Arial" charset="0"/>
              <a:buChar char="•"/>
            </a:pPr>
            <a:r>
              <a:rPr lang="en-US" sz="1600" dirty="0"/>
              <a:t>Encourage limiting use of opioids in ER including collecting data on opioid scripts written in ERs</a:t>
            </a:r>
          </a:p>
          <a:p>
            <a:pPr marL="285750" lvl="0" indent="-285750">
              <a:buFont typeface="Arial" charset="0"/>
              <a:buChar char="•"/>
            </a:pPr>
            <a:r>
              <a:rPr lang="en-US" sz="1600" dirty="0"/>
              <a:t>Medicare to investigate high-volume prescribers &amp; take “corrective action” against “over-prescribers”</a:t>
            </a:r>
          </a:p>
          <a:p>
            <a:pPr marL="285750" lvl="0" indent="-285750">
              <a:buFont typeface="Arial" charset="0"/>
              <a:buChar char="•"/>
            </a:pPr>
            <a:r>
              <a:rPr lang="en-US" sz="1600" dirty="0"/>
              <a:t>Medicare survey of patients may not include questions about how pain was managed unless they also include risks of opioid use</a:t>
            </a:r>
          </a:p>
          <a:p>
            <a:pPr lvl="0"/>
            <a:br>
              <a:rPr lang="en-US" sz="1800" dirty="0"/>
            </a:br>
            <a:r>
              <a:rPr lang="en-US" sz="1800" dirty="0"/>
              <a:t>If these concern you, call your federal representatives and senators &amp; tell them you want these provisions removed in a final Congressional Opioid bill</a:t>
            </a:r>
          </a:p>
        </p:txBody>
      </p:sp>
    </p:spTree>
    <p:extLst>
      <p:ext uri="{BB962C8B-B14F-4D97-AF65-F5344CB8AC3E}">
        <p14:creationId xmlns:p14="http://schemas.microsoft.com/office/powerpoint/2010/main" val="123530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2247" cy="6088103"/>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1" name="Title 10"/>
          <p:cNvSpPr>
            <a:spLocks noGrp="1"/>
          </p:cNvSpPr>
          <p:nvPr>
            <p:ph type="ctrTitle"/>
          </p:nvPr>
        </p:nvSpPr>
        <p:spPr/>
        <p:txBody>
          <a:bodyPr>
            <a:normAutofit/>
          </a:bodyPr>
          <a:lstStyle/>
          <a:p>
            <a:r>
              <a:rPr lang="en-US" dirty="0">
                <a:solidFill>
                  <a:schemeClr val="bg1"/>
                </a:solidFill>
              </a:rPr>
              <a:t>   Other staff updates</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149105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Other updates</a:t>
            </a:r>
          </a:p>
        </p:txBody>
      </p:sp>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1" name="TextBox 10"/>
          <p:cNvSpPr txBox="1"/>
          <p:nvPr/>
        </p:nvSpPr>
        <p:spPr>
          <a:xfrm>
            <a:off x="457199" y="1143000"/>
            <a:ext cx="7972817" cy="4893647"/>
          </a:xfrm>
          <a:prstGeom prst="rect">
            <a:avLst/>
          </a:prstGeom>
          <a:noFill/>
        </p:spPr>
        <p:txBody>
          <a:bodyPr wrap="square" rtlCol="0">
            <a:spAutoFit/>
          </a:bodyPr>
          <a:lstStyle/>
          <a:p>
            <a:pPr marL="457200" indent="-457200">
              <a:buFont typeface="Arial" charset="0"/>
              <a:buChar char="•"/>
            </a:pPr>
            <a:r>
              <a:rPr lang="en-US" sz="2600" b="1" dirty="0"/>
              <a:t>Right now:</a:t>
            </a:r>
          </a:p>
          <a:p>
            <a:pPr marL="914400" lvl="1" indent="-457200">
              <a:buFont typeface="Arial" charset="0"/>
              <a:buChar char="•"/>
            </a:pPr>
            <a:r>
              <a:rPr lang="en-US" sz="2600" dirty="0"/>
              <a:t>Lots of surveys!</a:t>
            </a:r>
          </a:p>
          <a:p>
            <a:pPr marL="914400" lvl="1" indent="-457200">
              <a:buFont typeface="Arial" charset="0"/>
              <a:buChar char="•"/>
            </a:pPr>
            <a:r>
              <a:rPr lang="en-US" sz="2600" dirty="0"/>
              <a:t>15 in-person support groups</a:t>
            </a:r>
          </a:p>
          <a:p>
            <a:pPr marL="457200" indent="-457200">
              <a:buFont typeface="Arial" charset="0"/>
              <a:buChar char="•"/>
            </a:pPr>
            <a:r>
              <a:rPr lang="en-US" sz="2600" b="1" dirty="0"/>
              <a:t>In the pipeline: </a:t>
            </a:r>
          </a:p>
          <a:p>
            <a:pPr marL="914400" lvl="1" indent="-457200">
              <a:buFont typeface="Arial" charset="0"/>
              <a:buChar char="•"/>
            </a:pPr>
            <a:r>
              <a:rPr lang="en-US" sz="2600" dirty="0"/>
              <a:t>A Facebook support group</a:t>
            </a:r>
          </a:p>
          <a:p>
            <a:pPr marL="914400" lvl="1" indent="-457200">
              <a:buFont typeface="Arial" charset="0"/>
              <a:buChar char="•"/>
            </a:pPr>
            <a:r>
              <a:rPr lang="en-US" sz="2600" dirty="0" err="1"/>
              <a:t>INvisible</a:t>
            </a:r>
            <a:r>
              <a:rPr lang="en-US" sz="2600" dirty="0"/>
              <a:t> Project: osteoarthritis/chronic low back edition </a:t>
            </a:r>
          </a:p>
          <a:p>
            <a:pPr marL="914400" lvl="1" indent="-457200">
              <a:buFont typeface="Arial" charset="0"/>
              <a:buChar char="•"/>
            </a:pPr>
            <a:r>
              <a:rPr lang="en-US" sz="2600" dirty="0"/>
              <a:t>At least one Take Control of Your Pain event this fall</a:t>
            </a:r>
          </a:p>
          <a:p>
            <a:pPr marL="914400" lvl="1" indent="-457200">
              <a:buFont typeface="Arial" charset="0"/>
              <a:buChar char="•"/>
            </a:pPr>
            <a:r>
              <a:rPr lang="en-US" sz="2600" dirty="0"/>
              <a:t>Advocacy webinar trainings</a:t>
            </a:r>
          </a:p>
          <a:p>
            <a:pPr marL="914400" lvl="1" indent="-457200">
              <a:buFont typeface="Arial" charset="0"/>
              <a:buChar char="•"/>
            </a:pPr>
            <a:r>
              <a:rPr lang="en-US" sz="2600" dirty="0"/>
              <a:t>Tentative chronic pain support group leader training in October</a:t>
            </a:r>
          </a:p>
          <a:p>
            <a:pPr marL="342900" indent="-342900">
              <a:spcBef>
                <a:spcPts val="0"/>
              </a:spcBef>
              <a:buFont typeface="Arial" charset="0"/>
              <a:buChar char="•"/>
            </a:pPr>
            <a:endParaRPr lang="en-US" sz="2600" dirty="0"/>
          </a:p>
        </p:txBody>
      </p:sp>
    </p:spTree>
    <p:extLst>
      <p:ext uri="{BB962C8B-B14F-4D97-AF65-F5344CB8AC3E}">
        <p14:creationId xmlns:p14="http://schemas.microsoft.com/office/powerpoint/2010/main" val="635120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131"/>
            <a:ext cx="8229600" cy="1143000"/>
          </a:xfrm>
        </p:spPr>
        <p:txBody>
          <a:bodyPr/>
          <a:lstStyle/>
          <a:p>
            <a:r>
              <a:rPr lang="en-US" dirty="0"/>
              <a:t>Questions?</a:t>
            </a:r>
          </a:p>
        </p:txBody>
      </p:sp>
      <p:sp>
        <p:nvSpPr>
          <p:cNvPr id="3" name="Content Placeholder 2"/>
          <p:cNvSpPr>
            <a:spLocks noGrp="1"/>
          </p:cNvSpPr>
          <p:nvPr>
            <p:ph idx="1"/>
          </p:nvPr>
        </p:nvSpPr>
        <p:spPr>
          <a:xfrm>
            <a:off x="457200" y="1019577"/>
            <a:ext cx="8229600" cy="4450007"/>
          </a:xfrm>
        </p:spPr>
        <p:txBody>
          <a:bodyPr>
            <a:noAutofit/>
          </a:bodyPr>
          <a:lstStyle/>
          <a:p>
            <a:pPr fontAlgn="base"/>
            <a:r>
              <a:rPr lang="en-US" sz="2400" b="1" dirty="0"/>
              <a:t>You can type in questions using the navigation bar at right.</a:t>
            </a:r>
          </a:p>
          <a:p>
            <a:pPr fontAlgn="base"/>
            <a:r>
              <a:rPr lang="en-US" sz="2400" dirty="0"/>
              <a:t>Or, feel free to reach out by email afterward:</a:t>
            </a:r>
          </a:p>
          <a:p>
            <a:pPr lvl="1" fontAlgn="base"/>
            <a:r>
              <a:rPr lang="en-US" sz="2400" b="1" dirty="0"/>
              <a:t>Ambassador program</a:t>
            </a:r>
            <a:r>
              <a:rPr lang="en-US" sz="2400" dirty="0"/>
              <a:t> -- </a:t>
            </a:r>
            <a:r>
              <a:rPr lang="en-US" sz="2400" u="sng" dirty="0">
                <a:hlinkClick r:id="rId2"/>
              </a:rPr>
              <a:t>lori@uspainfoundation.org</a:t>
            </a:r>
            <a:r>
              <a:rPr lang="en-US" sz="2400" dirty="0"/>
              <a:t> &amp; </a:t>
            </a:r>
            <a:r>
              <a:rPr lang="en-US" sz="2400" u="sng" dirty="0">
                <a:hlinkClick r:id="rId3"/>
              </a:rPr>
              <a:t>jaclyn@uspainfoundation.org</a:t>
            </a:r>
            <a:endParaRPr lang="en-US" sz="2400" dirty="0"/>
          </a:p>
          <a:p>
            <a:pPr lvl="1" fontAlgn="base"/>
            <a:r>
              <a:rPr lang="en-US" sz="2400" b="1" dirty="0"/>
              <a:t>State advocacy</a:t>
            </a:r>
            <a:r>
              <a:rPr lang="en-US" sz="2400" dirty="0"/>
              <a:t> -- </a:t>
            </a:r>
            <a:r>
              <a:rPr lang="en-US" sz="2400" u="sng" dirty="0">
                <a:hlinkClick r:id="rId4"/>
              </a:rPr>
              <a:t>shaina@uspainfoundation.org</a:t>
            </a:r>
            <a:endParaRPr lang="en-US" sz="2400" dirty="0"/>
          </a:p>
          <a:p>
            <a:pPr lvl="1" fontAlgn="base"/>
            <a:r>
              <a:rPr lang="en-US" sz="2400" b="1" dirty="0"/>
              <a:t>Federal advocacy</a:t>
            </a:r>
            <a:r>
              <a:rPr lang="en-US" sz="2400" dirty="0"/>
              <a:t> -- </a:t>
            </a:r>
            <a:r>
              <a:rPr lang="en-US" sz="2400" u="sng" dirty="0">
                <a:hlinkClick r:id="rId5"/>
              </a:rPr>
              <a:t>csteinberg@rcn.com</a:t>
            </a:r>
            <a:r>
              <a:rPr lang="en-US" sz="2400" u="sng" dirty="0"/>
              <a:t> </a:t>
            </a:r>
          </a:p>
          <a:p>
            <a:pPr lvl="1" fontAlgn="base"/>
            <a:r>
              <a:rPr lang="en-US" sz="2400" b="1" dirty="0"/>
              <a:t>Fundraising</a:t>
            </a:r>
            <a:r>
              <a:rPr lang="en-US" sz="2400" dirty="0"/>
              <a:t> -- </a:t>
            </a:r>
            <a:r>
              <a:rPr lang="en-US" sz="2400" u="sng" dirty="0">
                <a:hlinkClick r:id="rId6"/>
              </a:rPr>
              <a:t>fundraising@uspainfoundation.org</a:t>
            </a:r>
            <a:endParaRPr lang="en-US" sz="2400" dirty="0"/>
          </a:p>
          <a:p>
            <a:pPr lvl="1" fontAlgn="base"/>
            <a:r>
              <a:rPr lang="en-US" sz="2400" b="1" dirty="0"/>
              <a:t>General </a:t>
            </a:r>
            <a:r>
              <a:rPr lang="en-US" sz="2400" dirty="0"/>
              <a:t>-- </a:t>
            </a:r>
            <a:r>
              <a:rPr lang="en-US" sz="2400" u="sng" dirty="0">
                <a:hlinkClick r:id="rId7"/>
              </a:rPr>
              <a:t>contact@uspainfoundation.org</a:t>
            </a:r>
            <a:r>
              <a:rPr lang="en-US" sz="2400" dirty="0"/>
              <a:t> </a:t>
            </a:r>
          </a:p>
          <a:p>
            <a:pPr marL="457200" lvl="1" indent="0" fontAlgn="base">
              <a:buNone/>
            </a:pPr>
            <a:endParaRPr lang="en-US" sz="2400" b="1" dirty="0"/>
          </a:p>
          <a:p>
            <a:pPr marL="457200" lvl="1" indent="0" algn="ctr" fontAlgn="base">
              <a:buNone/>
            </a:pPr>
            <a:br>
              <a:rPr lang="en-US" sz="2400" dirty="0"/>
            </a:br>
            <a:br>
              <a:rPr lang="en-US" sz="2400" dirty="0"/>
            </a:br>
            <a:endParaRPr lang="en-US" sz="2400" dirty="0"/>
          </a:p>
        </p:txBody>
      </p:sp>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8"/>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Tree>
    <p:extLst>
      <p:ext uri="{BB962C8B-B14F-4D97-AF65-F5344CB8AC3E}">
        <p14:creationId xmlns:p14="http://schemas.microsoft.com/office/powerpoint/2010/main" val="332682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131"/>
            <a:ext cx="8229600" cy="1143000"/>
          </a:xfrm>
        </p:spPr>
        <p:txBody>
          <a:bodyPr/>
          <a:lstStyle/>
          <a:p>
            <a:r>
              <a:rPr lang="en-US" dirty="0"/>
              <a:t>Reminders</a:t>
            </a:r>
          </a:p>
        </p:txBody>
      </p:sp>
      <p:sp>
        <p:nvSpPr>
          <p:cNvPr id="3" name="Content Placeholder 2"/>
          <p:cNvSpPr>
            <a:spLocks noGrp="1"/>
          </p:cNvSpPr>
          <p:nvPr>
            <p:ph idx="1"/>
          </p:nvPr>
        </p:nvSpPr>
        <p:spPr>
          <a:xfrm>
            <a:off x="457200" y="1019577"/>
            <a:ext cx="8229600" cy="4450007"/>
          </a:xfrm>
        </p:spPr>
        <p:txBody>
          <a:bodyPr>
            <a:noAutofit/>
          </a:bodyPr>
          <a:lstStyle/>
          <a:p>
            <a:pPr fontAlgn="base"/>
            <a:r>
              <a:rPr lang="en-US" sz="2800" dirty="0"/>
              <a:t>If you haven’t signed up as an advocate/ambassador yet, you can do so here: </a:t>
            </a:r>
            <a:r>
              <a:rPr lang="en-US" sz="2800" u="sng" dirty="0">
                <a:hlinkClick r:id="rId2"/>
              </a:rPr>
              <a:t>www.uspainfoundation.org/get-involved</a:t>
            </a:r>
            <a:r>
              <a:rPr lang="en-US" sz="2800" dirty="0"/>
              <a:t> </a:t>
            </a:r>
          </a:p>
          <a:p>
            <a:pPr fontAlgn="base"/>
            <a:r>
              <a:rPr lang="en-US" sz="2800" dirty="0"/>
              <a:t>To get ambassador credit for attending today’s webinar, visit: </a:t>
            </a:r>
            <a:r>
              <a:rPr lang="en-US" sz="2800" dirty="0">
                <a:hlinkClick r:id="rId3"/>
              </a:rPr>
              <a:t>https://tinyurl.com/USPainActivi</a:t>
            </a:r>
            <a:r>
              <a:rPr lang="en-US" sz="2400" dirty="0">
                <a:hlinkClick r:id="rId3"/>
              </a:rPr>
              <a:t>ty</a:t>
            </a:r>
            <a:endParaRPr lang="en-US" dirty="0"/>
          </a:p>
        </p:txBody>
      </p:sp>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4"/>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pic>
        <p:nvPicPr>
          <p:cNvPr id="11" name="Picture 2" descr="https://scontent.fbed1-2.fna.fbcdn.net/v/t31.0-8/17017207_1363329090403767_5983940247818060181_o.jpg?_nc_cat=0&amp;oh=56df0f9c49e7077ee1b13798d5f48de8&amp;oe=5B875B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585" y="3388086"/>
            <a:ext cx="6520382" cy="209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443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1092"/>
            <a:ext cx="9152247" cy="6088103"/>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1" name="Title 10"/>
          <p:cNvSpPr>
            <a:spLocks noGrp="1"/>
          </p:cNvSpPr>
          <p:nvPr>
            <p:ph type="ctrTitle"/>
          </p:nvPr>
        </p:nvSpPr>
        <p:spPr>
          <a:xfrm>
            <a:off x="685800" y="623057"/>
            <a:ext cx="7772400" cy="1470025"/>
          </a:xfrm>
        </p:spPr>
        <p:txBody>
          <a:bodyPr>
            <a:normAutofit/>
          </a:bodyPr>
          <a:lstStyle/>
          <a:p>
            <a:r>
              <a:rPr lang="en-US" dirty="0">
                <a:solidFill>
                  <a:schemeClr val="bg1"/>
                </a:solidFill>
              </a:rPr>
              <a:t>Keynote presentation</a:t>
            </a:r>
            <a:br>
              <a:rPr lang="en-US" dirty="0">
                <a:solidFill>
                  <a:schemeClr val="bg1"/>
                </a:solidFill>
              </a:rPr>
            </a:br>
            <a:endParaRPr lang="en-US" dirty="0">
              <a:solidFill>
                <a:schemeClr val="bg1"/>
              </a:solidFill>
            </a:endParaRPr>
          </a:p>
        </p:txBody>
      </p:sp>
      <p:sp>
        <p:nvSpPr>
          <p:cNvPr id="12" name="Subtitle 11"/>
          <p:cNvSpPr>
            <a:spLocks noGrp="1"/>
          </p:cNvSpPr>
          <p:nvPr>
            <p:ph type="subTitle" idx="1"/>
          </p:nvPr>
        </p:nvSpPr>
        <p:spPr>
          <a:xfrm>
            <a:off x="1371600" y="1402328"/>
            <a:ext cx="6400800" cy="1752600"/>
          </a:xfrm>
        </p:spPr>
        <p:txBody>
          <a:bodyPr>
            <a:normAutofit/>
          </a:bodyPr>
          <a:lstStyle/>
          <a:p>
            <a:r>
              <a:rPr lang="en-US" b="1" dirty="0"/>
              <a:t>From ow to om: Using mindfulness to reduce stress and pain</a:t>
            </a:r>
            <a:endParaRPr lang="en-US" dirty="0"/>
          </a:p>
        </p:txBody>
      </p:sp>
      <p:pic>
        <p:nvPicPr>
          <p:cNvPr id="10" name="Picture 9">
            <a:extLst>
              <a:ext uri="{FF2B5EF4-FFF2-40B4-BE49-F238E27FC236}">
                <a16:creationId xmlns:a16="http://schemas.microsoft.com/office/drawing/2014/main" id="{8A3904D0-3B57-C047-8E8F-CDB3D1B91264}"/>
              </a:ext>
            </a:extLst>
          </p:cNvPr>
          <p:cNvPicPr>
            <a:picLocks noChangeAspect="1"/>
          </p:cNvPicPr>
          <p:nvPr/>
        </p:nvPicPr>
        <p:blipFill rotWithShape="1">
          <a:blip r:embed="rId3"/>
          <a:srcRect l="2481" t="7267" r="5494"/>
          <a:stretch/>
        </p:blipFill>
        <p:spPr>
          <a:xfrm>
            <a:off x="3482236" y="2504975"/>
            <a:ext cx="2091846" cy="2726905"/>
          </a:xfrm>
          <a:prstGeom prst="rect">
            <a:avLst/>
          </a:prstGeom>
        </p:spPr>
      </p:pic>
    </p:spTree>
    <p:extLst>
      <p:ext uri="{BB962C8B-B14F-4D97-AF65-F5344CB8AC3E}">
        <p14:creationId xmlns:p14="http://schemas.microsoft.com/office/powerpoint/2010/main" val="57872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Shape 99"/>
          <p:cNvSpPr/>
          <p:nvPr/>
        </p:nvSpPr>
        <p:spPr>
          <a:xfrm>
            <a:off x="0" y="5964398"/>
            <a:ext cx="9152100" cy="924000"/>
          </a:xfrm>
          <a:prstGeom prst="rect">
            <a:avLst/>
          </a:prstGeom>
          <a:solidFill>
            <a:srgbClr val="0055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0" name="Shape 100"/>
          <p:cNvGrpSpPr/>
          <p:nvPr/>
        </p:nvGrpSpPr>
        <p:grpSpPr>
          <a:xfrm>
            <a:off x="1" y="5469585"/>
            <a:ext cx="9152246" cy="997857"/>
            <a:chOff x="-8246" y="5860142"/>
            <a:chExt cx="9152246" cy="997857"/>
          </a:xfrm>
        </p:grpSpPr>
        <p:sp>
          <p:nvSpPr>
            <p:cNvPr id="101" name="Shape 101"/>
            <p:cNvSpPr/>
            <p:nvPr/>
          </p:nvSpPr>
          <p:spPr>
            <a:xfrm>
              <a:off x="7699721" y="5863265"/>
              <a:ext cx="1444279" cy="615395"/>
            </a:xfrm>
            <a:prstGeom prst="rect">
              <a:avLst/>
            </a:prstGeom>
            <a:solidFill>
              <a:srgbClr val="5D54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Shape 102"/>
            <p:cNvSpPr/>
            <p:nvPr/>
          </p:nvSpPr>
          <p:spPr>
            <a:xfrm>
              <a:off x="-8246" y="6242604"/>
              <a:ext cx="8090430" cy="615395"/>
            </a:xfrm>
            <a:prstGeom prst="rect">
              <a:avLst/>
            </a:prstGeom>
            <a:solidFill>
              <a:srgbClr val="7F7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Shape 103"/>
            <p:cNvSpPr/>
            <p:nvPr/>
          </p:nvSpPr>
          <p:spPr>
            <a:xfrm>
              <a:off x="7699721" y="5860142"/>
              <a:ext cx="382462" cy="382462"/>
            </a:xfrm>
            <a:prstGeom prst="rtTriangle">
              <a:avLst/>
            </a:prstGeom>
            <a:solidFill>
              <a:srgbClr val="504A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04" name="Shape 104" descr="US-Pain-logo-large-white.png"/>
          <p:cNvPicPr preferRelativeResize="0"/>
          <p:nvPr/>
        </p:nvPicPr>
        <p:blipFill rotWithShape="1">
          <a:blip r:embed="rId3">
            <a:alphaModFix/>
          </a:blip>
          <a:srcRect/>
          <a:stretch/>
        </p:blipFill>
        <p:spPr>
          <a:xfrm>
            <a:off x="237971" y="5907309"/>
            <a:ext cx="1524000" cy="552000"/>
          </a:xfrm>
          <a:prstGeom prst="rect">
            <a:avLst/>
          </a:prstGeom>
          <a:noFill/>
          <a:ln>
            <a:noFill/>
          </a:ln>
        </p:spPr>
      </p:pic>
      <p:sp>
        <p:nvSpPr>
          <p:cNvPr id="12" name="Rectangle 2">
            <a:extLst>
              <a:ext uri="{FF2B5EF4-FFF2-40B4-BE49-F238E27FC236}">
                <a16:creationId xmlns:a16="http://schemas.microsoft.com/office/drawing/2014/main" id="{246BA881-B4C5-9942-A5CE-5FE1633C41C1}"/>
              </a:ext>
            </a:extLst>
          </p:cNvPr>
          <p:cNvSpPr txBox="1">
            <a:spLocks noChangeArrowheads="1"/>
          </p:cNvSpPr>
          <p:nvPr/>
        </p:nvSpPr>
        <p:spPr>
          <a:xfrm>
            <a:off x="237971" y="859091"/>
            <a:ext cx="8534400" cy="350520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latin typeface="Century Gothic" pitchFamily="34" charset="0"/>
              </a:rPr>
              <a:t>Mindfulness Practices </a:t>
            </a:r>
            <a:br>
              <a:rPr lang="en-US" dirty="0">
                <a:latin typeface="Century Gothic" pitchFamily="34" charset="0"/>
              </a:rPr>
            </a:br>
            <a:br>
              <a:rPr lang="en-US" sz="3100" dirty="0">
                <a:latin typeface="Century Gothic" pitchFamily="34" charset="0"/>
              </a:rPr>
            </a:br>
            <a:br>
              <a:rPr lang="en-US" sz="3100" dirty="0">
                <a:latin typeface="Century Gothic" pitchFamily="34" charset="0"/>
              </a:rPr>
            </a:br>
            <a:br>
              <a:rPr lang="en-US" sz="3100" dirty="0">
                <a:latin typeface="Century Gothic" pitchFamily="34" charset="0"/>
              </a:rPr>
            </a:br>
            <a:r>
              <a:rPr lang="en-US" sz="2700" dirty="0">
                <a:solidFill>
                  <a:schemeClr val="accent2">
                    <a:lumMod val="50000"/>
                  </a:schemeClr>
                </a:solidFill>
                <a:latin typeface="Century Gothic" pitchFamily="34" charset="0"/>
              </a:rPr>
              <a:t>When we get too caught up in the busyness of the world, we lose connection with one another – and ourselves	.	 					Jack Kornfield</a:t>
            </a:r>
            <a:br>
              <a:rPr lang="en-US" sz="2400" dirty="0">
                <a:solidFill>
                  <a:schemeClr val="accent2">
                    <a:lumMod val="50000"/>
                  </a:schemeClr>
                </a:solidFill>
                <a:latin typeface="Century Gothic" pitchFamily="34" charset="0"/>
              </a:rPr>
            </a:br>
            <a:endParaRPr lang="en-US" sz="3600" i="1" dirty="0">
              <a:latin typeface="Century Gothic" pitchFamily="34" charset="0"/>
            </a:endParaRPr>
          </a:p>
        </p:txBody>
      </p:sp>
      <p:sp>
        <p:nvSpPr>
          <p:cNvPr id="13" name="Rectangle 3">
            <a:extLst>
              <a:ext uri="{FF2B5EF4-FFF2-40B4-BE49-F238E27FC236}">
                <a16:creationId xmlns:a16="http://schemas.microsoft.com/office/drawing/2014/main" id="{B5C893B0-7A51-5446-AE85-58C5E35BF80B}"/>
              </a:ext>
            </a:extLst>
          </p:cNvPr>
          <p:cNvSpPr txBox="1">
            <a:spLocks noChangeArrowheads="1"/>
          </p:cNvSpPr>
          <p:nvPr/>
        </p:nvSpPr>
        <p:spPr>
          <a:xfrm>
            <a:off x="350729" y="4592891"/>
            <a:ext cx="8421642" cy="838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800" dirty="0">
                <a:latin typeface="Century Gothic" pitchFamily="34" charset="0"/>
              </a:rPr>
              <a:t>Gwenn Herman, LCSW, DCSW</a:t>
            </a:r>
          </a:p>
          <a:p>
            <a:pPr marL="0" indent="0" algn="ctr">
              <a:buNone/>
              <a:defRPr/>
            </a:pPr>
            <a:r>
              <a:rPr lang="en-US" sz="1800" dirty="0">
                <a:latin typeface="Century Gothic" pitchFamily="34" charset="0"/>
              </a:rPr>
              <a:t>	</a:t>
            </a:r>
            <a:r>
              <a:rPr lang="en-US" sz="1800" dirty="0">
                <a:latin typeface="Century Gothic" pitchFamily="34" charset="0"/>
                <a:hlinkClick r:id="rId4"/>
              </a:rPr>
              <a:t>WWW.USPAINFOUNDATION.ORG</a:t>
            </a:r>
            <a:endParaRPr lang="en-US" sz="1800" dirty="0">
              <a:latin typeface="Century Gothic" pitchFamily="34" charset="0"/>
            </a:endParaRPr>
          </a:p>
          <a:p>
            <a:pPr marL="0" indent="0" algn="ctr">
              <a:buNone/>
              <a:defRPr/>
            </a:pPr>
            <a:r>
              <a:rPr lang="en-US" sz="1800" dirty="0">
                <a:latin typeface="Century Gothic" pitchFamily="34" charset="0"/>
              </a:rPr>
              <a:t>800-910-0664</a:t>
            </a:r>
          </a:p>
        </p:txBody>
      </p:sp>
    </p:spTree>
    <p:extLst>
      <p:ext uri="{BB962C8B-B14F-4D97-AF65-F5344CB8AC3E}">
        <p14:creationId xmlns:p14="http://schemas.microsoft.com/office/powerpoint/2010/main" val="734295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6" name="Rectangle 2">
            <a:extLst>
              <a:ext uri="{FF2B5EF4-FFF2-40B4-BE49-F238E27FC236}">
                <a16:creationId xmlns:a16="http://schemas.microsoft.com/office/drawing/2014/main" id="{14E44FA9-369B-7945-8B8E-5A85020B3702}"/>
              </a:ext>
            </a:extLst>
          </p:cNvPr>
          <p:cNvSpPr txBox="1">
            <a:spLocks noChangeArrowheads="1"/>
          </p:cNvSpPr>
          <p:nvPr/>
        </p:nvSpPr>
        <p:spPr>
          <a:xfrm>
            <a:off x="457200" y="26596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t>Mindfulness Practices</a:t>
            </a:r>
          </a:p>
        </p:txBody>
      </p:sp>
      <p:sp>
        <p:nvSpPr>
          <p:cNvPr id="17" name="Rectangle 3">
            <a:extLst>
              <a:ext uri="{FF2B5EF4-FFF2-40B4-BE49-F238E27FC236}">
                <a16:creationId xmlns:a16="http://schemas.microsoft.com/office/drawing/2014/main" id="{2C218A58-0A59-4740-824F-423AF25E93BC}"/>
              </a:ext>
            </a:extLst>
          </p:cNvPr>
          <p:cNvSpPr>
            <a:spLocks noGrp="1" noChangeArrowheads="1"/>
          </p:cNvSpPr>
          <p:nvPr>
            <p:ph idx="1"/>
          </p:nvPr>
        </p:nvSpPr>
        <p:spPr>
          <a:xfrm>
            <a:off x="457200" y="1600200"/>
            <a:ext cx="8229600" cy="4525963"/>
          </a:xfrm>
        </p:spPr>
        <p:txBody>
          <a:bodyPr/>
          <a:lstStyle/>
          <a:p>
            <a:pPr eaLnBrk="1" hangingPunct="1">
              <a:defRPr/>
            </a:pPr>
            <a:r>
              <a:rPr lang="en-US" dirty="0"/>
              <a:t>A </a:t>
            </a:r>
            <a:r>
              <a:rPr lang="en-US" i="1" dirty="0"/>
              <a:t>way of working</a:t>
            </a:r>
            <a:r>
              <a:rPr lang="en-US" dirty="0"/>
              <a:t> with the mind and the body to decrease pain and suffering and increase happiness</a:t>
            </a:r>
          </a:p>
          <a:p>
            <a:pPr eaLnBrk="1" hangingPunct="1">
              <a:buFont typeface="Wingdings" pitchFamily="2" charset="2"/>
              <a:buNone/>
              <a:defRPr/>
            </a:pPr>
            <a:endParaRPr lang="en-US" dirty="0"/>
          </a:p>
          <a:p>
            <a:pPr eaLnBrk="1" hangingPunct="1">
              <a:defRPr/>
            </a:pPr>
            <a:r>
              <a:rPr lang="en-US" dirty="0"/>
              <a:t>Usually involves form of meditation </a:t>
            </a:r>
          </a:p>
          <a:p>
            <a:pPr lvl="1" eaLnBrk="1" hangingPunct="1">
              <a:defRPr/>
            </a:pPr>
            <a:r>
              <a:rPr lang="en-US" dirty="0"/>
              <a:t>Formal and Informal Practices</a:t>
            </a:r>
          </a:p>
          <a:p>
            <a:pPr lvl="1" eaLnBrk="1" hangingPunct="1">
              <a:defRPr/>
            </a:pPr>
            <a:r>
              <a:rPr lang="en-US" dirty="0"/>
              <a:t>Buddhist Tradition</a:t>
            </a:r>
          </a:p>
        </p:txBody>
      </p:sp>
    </p:spTree>
    <p:extLst>
      <p:ext uri="{BB962C8B-B14F-4D97-AF65-F5344CB8AC3E}">
        <p14:creationId xmlns:p14="http://schemas.microsoft.com/office/powerpoint/2010/main" val="426015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E7FB3C5C-7F9A-8C4F-8021-B944124A8BF8}"/>
              </a:ext>
            </a:extLst>
          </p:cNvPr>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t>Mindfulness</a:t>
            </a:r>
            <a:endParaRPr lang="en-US" dirty="0"/>
          </a:p>
        </p:txBody>
      </p:sp>
      <p:sp>
        <p:nvSpPr>
          <p:cNvPr id="12" name="Rectangle 3">
            <a:extLst>
              <a:ext uri="{FF2B5EF4-FFF2-40B4-BE49-F238E27FC236}">
                <a16:creationId xmlns:a16="http://schemas.microsoft.com/office/drawing/2014/main" id="{0AAEF6E8-F3A1-9345-9624-FE1CD965DAF0}"/>
              </a:ext>
            </a:extLst>
          </p:cNvPr>
          <p:cNvSpPr>
            <a:spLocks noGrp="1" noChangeArrowheads="1"/>
          </p:cNvSpPr>
          <p:nvPr>
            <p:ph idx="1"/>
          </p:nvPr>
        </p:nvSpPr>
        <p:spPr>
          <a:xfrm>
            <a:off x="457200" y="915077"/>
            <a:ext cx="8229600" cy="4525963"/>
          </a:xfrm>
        </p:spPr>
        <p:txBody>
          <a:bodyPr/>
          <a:lstStyle/>
          <a:p>
            <a:pPr eaLnBrk="1" hangingPunct="1">
              <a:buFont typeface="Wingdings" pitchFamily="2" charset="2"/>
              <a:buNone/>
              <a:defRPr/>
            </a:pPr>
            <a:r>
              <a:rPr lang="en-US" dirty="0"/>
              <a:t>	</a:t>
            </a:r>
          </a:p>
          <a:p>
            <a:pPr eaLnBrk="1" hangingPunct="1">
              <a:buFont typeface="Wingdings" pitchFamily="2" charset="2"/>
              <a:buNone/>
              <a:defRPr/>
            </a:pPr>
            <a:endParaRPr lang="en-US" dirty="0"/>
          </a:p>
          <a:p>
            <a:pPr eaLnBrk="1" hangingPunct="1">
              <a:buFont typeface="Wingdings" pitchFamily="2" charset="2"/>
              <a:buNone/>
              <a:defRPr/>
            </a:pPr>
            <a:r>
              <a:rPr lang="en-US" dirty="0"/>
              <a:t>The </a:t>
            </a:r>
            <a:r>
              <a:rPr lang="en-US" b="1" dirty="0"/>
              <a:t>awareness</a:t>
            </a:r>
            <a:r>
              <a:rPr lang="en-US" dirty="0"/>
              <a:t> that emerges through paying </a:t>
            </a:r>
            <a:r>
              <a:rPr lang="en-US" b="1" dirty="0"/>
              <a:t>attention</a:t>
            </a:r>
            <a:r>
              <a:rPr lang="en-US" dirty="0"/>
              <a:t> </a:t>
            </a:r>
            <a:r>
              <a:rPr lang="en-US" b="1" dirty="0"/>
              <a:t>on purpose</a:t>
            </a:r>
            <a:r>
              <a:rPr lang="en-US" dirty="0"/>
              <a:t>, in the </a:t>
            </a:r>
            <a:r>
              <a:rPr lang="en-US" b="1" dirty="0"/>
              <a:t>present moment</a:t>
            </a:r>
            <a:r>
              <a:rPr lang="en-US" dirty="0"/>
              <a:t>, </a:t>
            </a:r>
            <a:r>
              <a:rPr lang="en-US" b="1" dirty="0" err="1"/>
              <a:t>nonjudgmentally</a:t>
            </a:r>
            <a:r>
              <a:rPr lang="en-US" dirty="0"/>
              <a:t> to the unfolding of experience moment by moment</a:t>
            </a:r>
          </a:p>
          <a:p>
            <a:pPr eaLnBrk="1" hangingPunct="1">
              <a:buFont typeface="Wingdings" pitchFamily="2" charset="2"/>
              <a:buNone/>
              <a:defRPr/>
            </a:pPr>
            <a:r>
              <a:rPr lang="en-US" dirty="0"/>
              <a:t>						</a:t>
            </a:r>
          </a:p>
          <a:p>
            <a:pPr eaLnBrk="1" hangingPunct="1">
              <a:buFont typeface="Wingdings" pitchFamily="2" charset="2"/>
              <a:buNone/>
              <a:defRPr/>
            </a:pPr>
            <a:r>
              <a:rPr lang="en-US" dirty="0"/>
              <a:t>						</a:t>
            </a:r>
            <a:r>
              <a:rPr lang="en-US" sz="2400" dirty="0"/>
              <a:t>Jon </a:t>
            </a:r>
            <a:r>
              <a:rPr lang="en-US" sz="2400" dirty="0" err="1"/>
              <a:t>Kabat</a:t>
            </a:r>
            <a:r>
              <a:rPr lang="en-US" sz="2400" dirty="0"/>
              <a:t> </a:t>
            </a:r>
            <a:r>
              <a:rPr lang="en-US" sz="2400" dirty="0" err="1"/>
              <a:t>Zinn</a:t>
            </a:r>
            <a:r>
              <a:rPr lang="en-US" sz="2400" dirty="0"/>
              <a:t> 2003</a:t>
            </a:r>
          </a:p>
        </p:txBody>
      </p:sp>
    </p:spTree>
    <p:extLst>
      <p:ext uri="{BB962C8B-B14F-4D97-AF65-F5344CB8AC3E}">
        <p14:creationId xmlns:p14="http://schemas.microsoft.com/office/powerpoint/2010/main" val="2002238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3" name="Rectangle 2">
            <a:extLst>
              <a:ext uri="{FF2B5EF4-FFF2-40B4-BE49-F238E27FC236}">
                <a16:creationId xmlns:a16="http://schemas.microsoft.com/office/drawing/2014/main" id="{D6C433AB-80EE-9843-82E6-ECC3FDF7C10E}"/>
              </a:ext>
            </a:extLst>
          </p:cNvPr>
          <p:cNvSpPr txBox="1">
            <a:spLocks noChangeArrowheads="1"/>
          </p:cNvSpPr>
          <p:nvPr/>
        </p:nvSpPr>
        <p:spPr>
          <a:xfrm>
            <a:off x="457200" y="3048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4000"/>
              <a:t>What Mindfulness- is not…</a:t>
            </a:r>
            <a:endParaRPr lang="en-US" sz="4000" dirty="0"/>
          </a:p>
        </p:txBody>
      </p:sp>
      <p:sp>
        <p:nvSpPr>
          <p:cNvPr id="14" name="Rectangle 3">
            <a:extLst>
              <a:ext uri="{FF2B5EF4-FFF2-40B4-BE49-F238E27FC236}">
                <a16:creationId xmlns:a16="http://schemas.microsoft.com/office/drawing/2014/main" id="{59F61AE5-23B4-D14B-A3C9-34211734070D}"/>
              </a:ext>
            </a:extLst>
          </p:cNvPr>
          <p:cNvSpPr>
            <a:spLocks noGrp="1" noChangeArrowheads="1"/>
          </p:cNvSpPr>
          <p:nvPr>
            <p:ph idx="1"/>
          </p:nvPr>
        </p:nvSpPr>
        <p:spPr>
          <a:xfrm>
            <a:off x="457200" y="1600200"/>
            <a:ext cx="8229600" cy="4525963"/>
          </a:xfrm>
        </p:spPr>
        <p:txBody>
          <a:bodyPr/>
          <a:lstStyle/>
          <a:p>
            <a:pPr eaLnBrk="1" hangingPunct="1">
              <a:defRPr/>
            </a:pPr>
            <a:r>
              <a:rPr lang="en-US" dirty="0"/>
              <a:t>Clearing the mind</a:t>
            </a:r>
          </a:p>
          <a:p>
            <a:pPr eaLnBrk="1" hangingPunct="1">
              <a:defRPr/>
            </a:pPr>
            <a:r>
              <a:rPr lang="en-US" dirty="0"/>
              <a:t>Becoming non-feeling</a:t>
            </a:r>
          </a:p>
          <a:p>
            <a:pPr eaLnBrk="1" hangingPunct="1">
              <a:defRPr/>
            </a:pPr>
            <a:r>
              <a:rPr lang="en-US" dirty="0"/>
              <a:t>Pain free</a:t>
            </a:r>
          </a:p>
          <a:p>
            <a:pPr eaLnBrk="1" hangingPunct="1">
              <a:defRPr/>
            </a:pPr>
            <a:r>
              <a:rPr lang="en-US" dirty="0"/>
              <a:t>Always a peaceful experience</a:t>
            </a:r>
          </a:p>
          <a:p>
            <a:pPr eaLnBrk="1" hangingPunct="1">
              <a:defRPr/>
            </a:pPr>
            <a:r>
              <a:rPr lang="en-US" dirty="0"/>
              <a:t>Easy</a:t>
            </a:r>
          </a:p>
          <a:p>
            <a:pPr eaLnBrk="1" hangingPunct="1">
              <a:defRPr/>
            </a:pPr>
            <a:r>
              <a:rPr lang="en-US" dirty="0"/>
              <a:t>What you </a:t>
            </a:r>
            <a:r>
              <a:rPr lang="en-US" i="1" dirty="0"/>
              <a:t>think</a:t>
            </a:r>
          </a:p>
          <a:p>
            <a:pPr eaLnBrk="1" hangingPunct="1">
              <a:buFont typeface="Wingdings" pitchFamily="2" charset="2"/>
              <a:buNone/>
              <a:defRPr/>
            </a:pPr>
            <a:endParaRPr lang="en-US" i="1" dirty="0"/>
          </a:p>
          <a:p>
            <a:pPr eaLnBrk="1" hangingPunct="1">
              <a:defRPr/>
            </a:pPr>
            <a:endParaRPr lang="en-US" i="1" dirty="0"/>
          </a:p>
        </p:txBody>
      </p:sp>
    </p:spTree>
    <p:extLst>
      <p:ext uri="{BB962C8B-B14F-4D97-AF65-F5344CB8AC3E}">
        <p14:creationId xmlns:p14="http://schemas.microsoft.com/office/powerpoint/2010/main" val="3724375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316126"/>
            <a:ext cx="5943600" cy="4527673"/>
          </a:xfrm>
        </p:spPr>
        <p:txBody>
          <a:bodyPr>
            <a:noAutofit/>
          </a:bodyPr>
          <a:lstStyle/>
          <a:p>
            <a:r>
              <a:rPr lang="en-US" sz="2200" dirty="0"/>
              <a:t>Welcome (1-2 minutes) </a:t>
            </a:r>
          </a:p>
          <a:p>
            <a:r>
              <a:rPr lang="en-US" sz="2200" dirty="0"/>
              <a:t>Ambassador update </a:t>
            </a:r>
            <a:r>
              <a:rPr lang="mr-IN" sz="2200" dirty="0"/>
              <a:t>–</a:t>
            </a:r>
            <a:r>
              <a:rPr lang="en-US" sz="2200" dirty="0"/>
              <a:t> Jacki Drexel &amp; Lori </a:t>
            </a:r>
            <a:r>
              <a:rPr lang="en-US" sz="2200" dirty="0" err="1"/>
              <a:t>Monarca</a:t>
            </a:r>
            <a:r>
              <a:rPr lang="en-US" sz="2200" dirty="0"/>
              <a:t> (5-7 minutes) </a:t>
            </a:r>
          </a:p>
          <a:p>
            <a:r>
              <a:rPr lang="en-US" sz="2200" dirty="0"/>
              <a:t>Federal advocacy update – Emily Lemiska on behalf of Cindy Steinberg (3 minutes) </a:t>
            </a:r>
          </a:p>
          <a:p>
            <a:r>
              <a:rPr lang="en-US" sz="2200" dirty="0"/>
              <a:t>General updates from other staff (1 minute)</a:t>
            </a:r>
          </a:p>
          <a:p>
            <a:r>
              <a:rPr lang="en-US" sz="2200" i="1" dirty="0">
                <a:solidFill>
                  <a:schemeClr val="bg1">
                    <a:lumMod val="75000"/>
                  </a:schemeClr>
                </a:solidFill>
              </a:rPr>
              <a:t>Questions - Open (3 minutes)</a:t>
            </a:r>
          </a:p>
          <a:p>
            <a:r>
              <a:rPr lang="en-US" sz="2200" b="1" dirty="0"/>
              <a:t>“</a:t>
            </a:r>
            <a:r>
              <a:rPr lang="en-US" sz="2400" b="1" dirty="0"/>
              <a:t>From ow to om: Using mindfulness to reduce pain and stress</a:t>
            </a:r>
            <a:r>
              <a:rPr lang="en-US" sz="2200" b="1" dirty="0"/>
              <a:t>” </a:t>
            </a:r>
            <a:r>
              <a:rPr lang="mr-IN" sz="2200" b="1" dirty="0"/>
              <a:t>–</a:t>
            </a:r>
            <a:r>
              <a:rPr lang="en-US" sz="2200" b="1" dirty="0"/>
              <a:t>  Gwenn Herman (45 minutes) </a:t>
            </a:r>
            <a:endParaRPr lang="en-US" sz="2200" dirty="0"/>
          </a:p>
          <a:p>
            <a:r>
              <a:rPr lang="en-US" sz="2200" i="1" dirty="0">
                <a:solidFill>
                  <a:schemeClr val="bg1">
                    <a:lumMod val="75000"/>
                  </a:schemeClr>
                </a:solidFill>
              </a:rPr>
              <a:t>Questions - Open (5 minutes)</a:t>
            </a:r>
          </a:p>
          <a:p>
            <a:pPr marL="0" indent="0">
              <a:buNone/>
            </a:pPr>
            <a:endParaRPr lang="en-US" sz="2200" dirty="0"/>
          </a:p>
        </p:txBody>
      </p:sp>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pic>
        <p:nvPicPr>
          <p:cNvPr id="11" name="Picture 10">
            <a:extLst>
              <a:ext uri="{FF2B5EF4-FFF2-40B4-BE49-F238E27FC236}">
                <a16:creationId xmlns:a16="http://schemas.microsoft.com/office/drawing/2014/main" id="{07BA677A-2A7D-9A40-A03F-D7086CAC07E1}"/>
              </a:ext>
            </a:extLst>
          </p:cNvPr>
          <p:cNvPicPr>
            <a:picLocks noChangeAspect="1"/>
          </p:cNvPicPr>
          <p:nvPr/>
        </p:nvPicPr>
        <p:blipFill rotWithShape="1">
          <a:blip r:embed="rId3"/>
          <a:srcRect l="2481" t="7267" r="5494"/>
          <a:stretch/>
        </p:blipFill>
        <p:spPr>
          <a:xfrm>
            <a:off x="6497877" y="1796977"/>
            <a:ext cx="2091846" cy="2726905"/>
          </a:xfrm>
          <a:prstGeom prst="rect">
            <a:avLst/>
          </a:prstGeom>
        </p:spPr>
      </p:pic>
    </p:spTree>
    <p:extLst>
      <p:ext uri="{BB962C8B-B14F-4D97-AF65-F5344CB8AC3E}">
        <p14:creationId xmlns:p14="http://schemas.microsoft.com/office/powerpoint/2010/main" val="831313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1026">
            <a:extLst>
              <a:ext uri="{FF2B5EF4-FFF2-40B4-BE49-F238E27FC236}">
                <a16:creationId xmlns:a16="http://schemas.microsoft.com/office/drawing/2014/main" id="{8C327BEB-B09A-2842-A0AD-0C0D8DA87B79}"/>
              </a:ext>
            </a:extLst>
          </p:cNvPr>
          <p:cNvSpPr>
            <a:spLocks noGrp="1" noChangeArrowheads="1"/>
          </p:cNvSpPr>
          <p:nvPr>
            <p:ph type="title"/>
          </p:nvPr>
        </p:nvSpPr>
        <p:spPr>
          <a:xfrm>
            <a:off x="457200" y="304800"/>
            <a:ext cx="8229600" cy="2743200"/>
          </a:xfrm>
        </p:spPr>
        <p:txBody>
          <a:bodyPr>
            <a:normAutofit/>
          </a:bodyPr>
          <a:lstStyle/>
          <a:p>
            <a:pPr algn="ctr" eaLnBrk="1" hangingPunct="1">
              <a:defRPr/>
            </a:pPr>
            <a:r>
              <a:rPr lang="en-US" dirty="0"/>
              <a:t>The Paradigm Shift</a:t>
            </a:r>
            <a:br>
              <a:rPr lang="en-US" dirty="0"/>
            </a:br>
            <a:r>
              <a:rPr lang="en-US" sz="2200" dirty="0"/>
              <a:t> </a:t>
            </a:r>
            <a:br>
              <a:rPr lang="en-US" sz="2200" dirty="0"/>
            </a:br>
            <a:r>
              <a:rPr lang="en-US" sz="2200" dirty="0"/>
              <a:t>If we can really understand the problem, the answer will come out of it, because the answer is not separate from the problem- </a:t>
            </a:r>
            <a:br>
              <a:rPr lang="en-US" sz="2200" dirty="0"/>
            </a:br>
            <a:r>
              <a:rPr lang="en-US" sz="2200" dirty="0"/>
              <a:t>J. </a:t>
            </a:r>
            <a:r>
              <a:rPr lang="en-US" sz="2200" dirty="0" err="1"/>
              <a:t>Krishnamurti</a:t>
            </a:r>
            <a:br>
              <a:rPr lang="en-US" sz="3200" dirty="0"/>
            </a:br>
            <a:endParaRPr lang="en-US" sz="3200" dirty="0"/>
          </a:p>
        </p:txBody>
      </p:sp>
      <p:sp>
        <p:nvSpPr>
          <p:cNvPr id="12" name="Text Box 1042">
            <a:extLst>
              <a:ext uri="{FF2B5EF4-FFF2-40B4-BE49-F238E27FC236}">
                <a16:creationId xmlns:a16="http://schemas.microsoft.com/office/drawing/2014/main" id="{1D468546-CBB4-F24D-ACFB-BBB798E4B598}"/>
              </a:ext>
            </a:extLst>
          </p:cNvPr>
          <p:cNvSpPr txBox="1">
            <a:spLocks noChangeArrowheads="1"/>
          </p:cNvSpPr>
          <p:nvPr/>
        </p:nvSpPr>
        <p:spPr bwMode="auto">
          <a:xfrm>
            <a:off x="457200" y="3048000"/>
            <a:ext cx="3352800" cy="2465388"/>
          </a:xfrm>
          <a:prstGeom prst="rect">
            <a:avLst/>
          </a:prstGeom>
          <a:noFill/>
          <a:ln w="9525">
            <a:noFill/>
            <a:miter lim="800000"/>
            <a:headEnd/>
            <a:tailEnd/>
          </a:ln>
          <a:effectLst/>
        </p:spPr>
        <p:txBody>
          <a:bodyPr>
            <a:spAutoFit/>
          </a:bodyPr>
          <a:lstStyle/>
          <a:p>
            <a:pPr>
              <a:spcBef>
                <a:spcPct val="50000"/>
              </a:spcBef>
              <a:defRPr/>
            </a:pPr>
            <a:r>
              <a:rPr lang="en-US" sz="2400" u="sng" dirty="0">
                <a:latin typeface="Arial" charset="0"/>
              </a:rPr>
              <a:t>Traditional Based</a:t>
            </a:r>
          </a:p>
          <a:p>
            <a:pPr>
              <a:spcBef>
                <a:spcPct val="50000"/>
              </a:spcBef>
              <a:buFontTx/>
              <a:buChar char="•"/>
              <a:defRPr/>
            </a:pPr>
            <a:r>
              <a:rPr lang="en-US" sz="2400" dirty="0">
                <a:latin typeface="Arial" charset="0"/>
              </a:rPr>
              <a:t>Reducing or avoiding distress</a:t>
            </a:r>
          </a:p>
          <a:p>
            <a:pPr>
              <a:spcBef>
                <a:spcPct val="50000"/>
              </a:spcBef>
              <a:buFontTx/>
              <a:buChar char="•"/>
              <a:defRPr/>
            </a:pPr>
            <a:r>
              <a:rPr lang="en-US" sz="2400" dirty="0">
                <a:latin typeface="Arial" charset="0"/>
              </a:rPr>
              <a:t> Moving away from</a:t>
            </a:r>
          </a:p>
          <a:p>
            <a:pPr>
              <a:spcBef>
                <a:spcPct val="50000"/>
              </a:spcBef>
              <a:buFontTx/>
              <a:buChar char="•"/>
              <a:defRPr/>
            </a:pPr>
            <a:r>
              <a:rPr lang="en-US" sz="2400" dirty="0">
                <a:latin typeface="Arial" charset="0"/>
              </a:rPr>
              <a:t> External Cure</a:t>
            </a:r>
            <a:endParaRPr lang="en-US" sz="3200" u="sng" dirty="0">
              <a:effectLst>
                <a:outerShdw blurRad="38100" dist="38100" dir="2700000" algn="tl">
                  <a:srgbClr val="000000"/>
                </a:outerShdw>
              </a:effectLst>
              <a:latin typeface="Arial" charset="0"/>
            </a:endParaRPr>
          </a:p>
        </p:txBody>
      </p:sp>
      <p:sp>
        <p:nvSpPr>
          <p:cNvPr id="13" name="Text Box 1043">
            <a:extLst>
              <a:ext uri="{FF2B5EF4-FFF2-40B4-BE49-F238E27FC236}">
                <a16:creationId xmlns:a16="http://schemas.microsoft.com/office/drawing/2014/main" id="{2F1413CB-2D6A-1949-9D38-AC7A31B791B9}"/>
              </a:ext>
            </a:extLst>
          </p:cNvPr>
          <p:cNvSpPr txBox="1">
            <a:spLocks noChangeArrowheads="1"/>
          </p:cNvSpPr>
          <p:nvPr/>
        </p:nvSpPr>
        <p:spPr bwMode="auto">
          <a:xfrm>
            <a:off x="5029200" y="3048000"/>
            <a:ext cx="3276600" cy="2465388"/>
          </a:xfrm>
          <a:prstGeom prst="rect">
            <a:avLst/>
          </a:prstGeom>
          <a:noFill/>
          <a:ln w="9525">
            <a:noFill/>
            <a:miter lim="800000"/>
            <a:headEnd/>
            <a:tailEnd/>
          </a:ln>
        </p:spPr>
        <p:txBody>
          <a:bodyPr>
            <a:spAutoFit/>
          </a:bodyPr>
          <a:lstStyle/>
          <a:p>
            <a:pPr>
              <a:spcBef>
                <a:spcPct val="50000"/>
              </a:spcBef>
            </a:pPr>
            <a:r>
              <a:rPr lang="en-US" sz="2400" u="sng" dirty="0">
                <a:latin typeface="Arial" charset="0"/>
              </a:rPr>
              <a:t>Mindfulness Based</a:t>
            </a:r>
          </a:p>
          <a:p>
            <a:pPr>
              <a:spcBef>
                <a:spcPct val="50000"/>
              </a:spcBef>
              <a:buFontTx/>
              <a:buChar char="•"/>
            </a:pPr>
            <a:r>
              <a:rPr lang="en-US" sz="2400" dirty="0">
                <a:latin typeface="Arial" charset="0"/>
              </a:rPr>
              <a:t>Acceptance and distress awareness</a:t>
            </a:r>
          </a:p>
          <a:p>
            <a:pPr>
              <a:spcBef>
                <a:spcPct val="50000"/>
              </a:spcBef>
              <a:buFontTx/>
              <a:buChar char="•"/>
            </a:pPr>
            <a:r>
              <a:rPr lang="en-US" sz="2400" dirty="0">
                <a:latin typeface="Arial" charset="0"/>
              </a:rPr>
              <a:t> Moving toward</a:t>
            </a:r>
          </a:p>
          <a:p>
            <a:pPr>
              <a:spcBef>
                <a:spcPct val="50000"/>
              </a:spcBef>
              <a:buFontTx/>
              <a:buChar char="•"/>
            </a:pPr>
            <a:r>
              <a:rPr lang="en-US" sz="2400" dirty="0">
                <a:latin typeface="Arial" charset="0"/>
              </a:rPr>
              <a:t> Internal Healing </a:t>
            </a:r>
          </a:p>
        </p:txBody>
      </p:sp>
    </p:spTree>
    <p:extLst>
      <p:ext uri="{BB962C8B-B14F-4D97-AF65-F5344CB8AC3E}">
        <p14:creationId xmlns:p14="http://schemas.microsoft.com/office/powerpoint/2010/main" val="3220473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Title 1">
            <a:extLst>
              <a:ext uri="{FF2B5EF4-FFF2-40B4-BE49-F238E27FC236}">
                <a16:creationId xmlns:a16="http://schemas.microsoft.com/office/drawing/2014/main" id="{8C6A2834-552B-7B4F-987B-AAE5639EB1B5}"/>
              </a:ext>
            </a:extLst>
          </p:cNvPr>
          <p:cNvSpPr>
            <a:spLocks noGrp="1"/>
          </p:cNvSpPr>
          <p:nvPr>
            <p:ph type="title"/>
          </p:nvPr>
        </p:nvSpPr>
        <p:spPr>
          <a:xfrm>
            <a:off x="457200" y="381000"/>
            <a:ext cx="8229600" cy="914400"/>
          </a:xfrm>
        </p:spPr>
        <p:txBody>
          <a:bodyPr>
            <a:normAutofit fontScale="90000"/>
          </a:bodyPr>
          <a:lstStyle/>
          <a:p>
            <a:r>
              <a:rPr lang="en-US" dirty="0"/>
              <a:t>The Hindrances </a:t>
            </a:r>
            <a:br>
              <a:rPr lang="en-US" dirty="0"/>
            </a:br>
            <a:r>
              <a:rPr lang="en-US" sz="3100" dirty="0"/>
              <a:t>(negative mental states that prevent seeing clearly)</a:t>
            </a:r>
          </a:p>
        </p:txBody>
      </p:sp>
      <p:sp>
        <p:nvSpPr>
          <p:cNvPr id="12" name="Content Placeholder 2">
            <a:extLst>
              <a:ext uri="{FF2B5EF4-FFF2-40B4-BE49-F238E27FC236}">
                <a16:creationId xmlns:a16="http://schemas.microsoft.com/office/drawing/2014/main" id="{CA01A0D9-017C-D042-A924-F9C98FD8B3A0}"/>
              </a:ext>
            </a:extLst>
          </p:cNvPr>
          <p:cNvSpPr>
            <a:spLocks noGrp="1"/>
          </p:cNvSpPr>
          <p:nvPr>
            <p:ph idx="1"/>
          </p:nvPr>
        </p:nvSpPr>
        <p:spPr>
          <a:xfrm>
            <a:off x="457200" y="1600200"/>
            <a:ext cx="8229600" cy="4525963"/>
          </a:xfrm>
        </p:spPr>
        <p:txBody>
          <a:bodyPr/>
          <a:lstStyle/>
          <a:p>
            <a:r>
              <a:rPr lang="en-US" dirty="0"/>
              <a:t>Doubt</a:t>
            </a:r>
          </a:p>
          <a:p>
            <a:r>
              <a:rPr lang="en-US" dirty="0"/>
              <a:t>Aversion (Avoidance/Anger/</a:t>
            </a:r>
            <a:r>
              <a:rPr lang="en-US" b="1" dirty="0"/>
              <a:t>Busyness</a:t>
            </a:r>
            <a:r>
              <a:rPr lang="en-US" dirty="0"/>
              <a:t>)</a:t>
            </a:r>
          </a:p>
          <a:p>
            <a:r>
              <a:rPr lang="en-US" dirty="0"/>
              <a:t>Desire (Clinging/Craving/Greed)</a:t>
            </a:r>
          </a:p>
          <a:p>
            <a:r>
              <a:rPr lang="en-US" dirty="0"/>
              <a:t>Restlessness</a:t>
            </a:r>
          </a:p>
          <a:p>
            <a:r>
              <a:rPr lang="en-US" dirty="0"/>
              <a:t>Sloth/Torpor</a:t>
            </a:r>
          </a:p>
        </p:txBody>
      </p:sp>
    </p:spTree>
    <p:extLst>
      <p:ext uri="{BB962C8B-B14F-4D97-AF65-F5344CB8AC3E}">
        <p14:creationId xmlns:p14="http://schemas.microsoft.com/office/powerpoint/2010/main" val="3176826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045E6A99-1B7E-BA47-BEEC-13254BAB1708}"/>
              </a:ext>
            </a:extLst>
          </p:cNvPr>
          <p:cNvSpPr>
            <a:spLocks noGrp="1" noChangeArrowheads="1"/>
          </p:cNvSpPr>
          <p:nvPr>
            <p:ph type="title"/>
          </p:nvPr>
        </p:nvSpPr>
        <p:spPr>
          <a:xfrm>
            <a:off x="444674" y="362320"/>
            <a:ext cx="8229600" cy="1143000"/>
          </a:xfrm>
        </p:spPr>
        <p:txBody>
          <a:bodyPr>
            <a:normAutofit fontScale="90000"/>
          </a:bodyPr>
          <a:lstStyle/>
          <a:p>
            <a:pPr eaLnBrk="1" hangingPunct="1">
              <a:defRPr/>
            </a:pPr>
            <a:r>
              <a:rPr lang="en-US" dirty="0"/>
              <a:t>Responding with Loving Kindness and Compassion </a:t>
            </a:r>
          </a:p>
        </p:txBody>
      </p:sp>
      <p:sp>
        <p:nvSpPr>
          <p:cNvPr id="12" name="Rectangle 3">
            <a:extLst>
              <a:ext uri="{FF2B5EF4-FFF2-40B4-BE49-F238E27FC236}">
                <a16:creationId xmlns:a16="http://schemas.microsoft.com/office/drawing/2014/main" id="{B4B7ECDE-C741-D24A-945C-385B6EFB0431}"/>
              </a:ext>
            </a:extLst>
          </p:cNvPr>
          <p:cNvSpPr>
            <a:spLocks noGrp="1" noChangeArrowheads="1"/>
          </p:cNvSpPr>
          <p:nvPr>
            <p:ph idx="1"/>
          </p:nvPr>
        </p:nvSpPr>
        <p:spPr>
          <a:xfrm>
            <a:off x="457200" y="1600200"/>
            <a:ext cx="8229600" cy="4525963"/>
          </a:xfrm>
        </p:spPr>
        <p:txBody>
          <a:bodyPr/>
          <a:lstStyle/>
          <a:p>
            <a:pPr eaLnBrk="1" hangingPunct="1">
              <a:buFont typeface="Wingdings" pitchFamily="2" charset="2"/>
              <a:buNone/>
              <a:defRPr/>
            </a:pPr>
            <a:endParaRPr lang="en-US" dirty="0"/>
          </a:p>
          <a:p>
            <a:pPr eaLnBrk="1" hangingPunct="1">
              <a:buFont typeface="Wingdings" pitchFamily="2" charset="2"/>
              <a:buNone/>
              <a:defRPr/>
            </a:pPr>
            <a:r>
              <a:rPr lang="en-US" dirty="0"/>
              <a:t>Mindful attention includes a stance of compassion, interest, friendliness, and open-heartedness toward the experience observed in the present moment, regardless of how pleasant or aversive it may be</a:t>
            </a:r>
          </a:p>
          <a:p>
            <a:pPr lvl="4" eaLnBrk="1" hangingPunct="1">
              <a:buFont typeface="Wingdings" pitchFamily="2" charset="2"/>
              <a:buNone/>
              <a:defRPr/>
            </a:pPr>
            <a:r>
              <a:rPr lang="en-US" dirty="0"/>
              <a:t>				</a:t>
            </a:r>
            <a:r>
              <a:rPr lang="en-US" dirty="0" err="1"/>
              <a:t>Kabat-Zinn</a:t>
            </a:r>
            <a:r>
              <a:rPr lang="en-US" dirty="0"/>
              <a:t> 2003</a:t>
            </a:r>
          </a:p>
        </p:txBody>
      </p:sp>
    </p:spTree>
    <p:extLst>
      <p:ext uri="{BB962C8B-B14F-4D97-AF65-F5344CB8AC3E}">
        <p14:creationId xmlns:p14="http://schemas.microsoft.com/office/powerpoint/2010/main" val="2957407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5" name="Rectangle 2">
            <a:extLst>
              <a:ext uri="{FF2B5EF4-FFF2-40B4-BE49-F238E27FC236}">
                <a16:creationId xmlns:a16="http://schemas.microsoft.com/office/drawing/2014/main" id="{0386DF94-C3AB-7A40-8080-948188C84DD9}"/>
              </a:ext>
            </a:extLst>
          </p:cNvPr>
          <p:cNvSpPr>
            <a:spLocks noGrp="1" noChangeArrowheads="1"/>
          </p:cNvSpPr>
          <p:nvPr>
            <p:ph type="title"/>
          </p:nvPr>
        </p:nvSpPr>
        <p:spPr>
          <a:xfrm>
            <a:off x="457200" y="381000"/>
            <a:ext cx="8229600" cy="1466088"/>
          </a:xfrm>
        </p:spPr>
        <p:txBody>
          <a:bodyPr>
            <a:normAutofit fontScale="90000"/>
          </a:bodyPr>
          <a:lstStyle/>
          <a:p>
            <a:pPr eaLnBrk="1" hangingPunct="1">
              <a:defRPr/>
            </a:pPr>
            <a:r>
              <a:rPr lang="en-US" sz="4000" dirty="0"/>
              <a:t>Responding with Loving kindness and Compassion</a:t>
            </a:r>
            <a:br>
              <a:rPr lang="en-US" sz="4000" dirty="0"/>
            </a:br>
            <a:r>
              <a:rPr lang="en-US" sz="2400" dirty="0"/>
              <a:t>Wisdom and Compassion: Two wings of a bird</a:t>
            </a:r>
          </a:p>
        </p:txBody>
      </p:sp>
      <p:sp>
        <p:nvSpPr>
          <p:cNvPr id="16" name="Rectangle 3">
            <a:extLst>
              <a:ext uri="{FF2B5EF4-FFF2-40B4-BE49-F238E27FC236}">
                <a16:creationId xmlns:a16="http://schemas.microsoft.com/office/drawing/2014/main" id="{02EB84E5-602F-2146-B71E-A2CF355E465F}"/>
              </a:ext>
            </a:extLst>
          </p:cNvPr>
          <p:cNvSpPr>
            <a:spLocks noGrp="1" noChangeArrowheads="1"/>
          </p:cNvSpPr>
          <p:nvPr>
            <p:ph idx="1"/>
          </p:nvPr>
        </p:nvSpPr>
        <p:spPr>
          <a:xfrm>
            <a:off x="457200" y="1600200"/>
            <a:ext cx="8229600" cy="4525963"/>
          </a:xfrm>
        </p:spPr>
        <p:txBody>
          <a:bodyPr/>
          <a:lstStyle/>
          <a:p>
            <a:pPr eaLnBrk="1" hangingPunct="1">
              <a:buFont typeface="Wingdings" pitchFamily="2" charset="2"/>
              <a:buNone/>
              <a:defRPr/>
            </a:pPr>
            <a:r>
              <a:rPr lang="en-US" sz="3600" dirty="0"/>
              <a:t>Wisdom</a:t>
            </a:r>
          </a:p>
          <a:p>
            <a:pPr eaLnBrk="1" hangingPunct="1">
              <a:defRPr/>
            </a:pPr>
            <a:r>
              <a:rPr lang="en-US" sz="2800" dirty="0"/>
              <a:t>Awareness of the true nature of the mind</a:t>
            </a:r>
          </a:p>
          <a:p>
            <a:pPr eaLnBrk="1" hangingPunct="1">
              <a:buFont typeface="Wingdings" pitchFamily="2" charset="2"/>
              <a:buNone/>
              <a:defRPr/>
            </a:pPr>
            <a:r>
              <a:rPr lang="en-US" sz="3600" dirty="0"/>
              <a:t>Compassion</a:t>
            </a:r>
            <a:r>
              <a:rPr lang="en-US" dirty="0"/>
              <a:t>	</a:t>
            </a:r>
          </a:p>
          <a:p>
            <a:pPr eaLnBrk="1" hangingPunct="1">
              <a:defRPr/>
            </a:pPr>
            <a:r>
              <a:rPr lang="en-US" sz="2800" dirty="0"/>
              <a:t>Latin “com </a:t>
            </a:r>
            <a:r>
              <a:rPr lang="en-US" sz="2800" dirty="0" err="1"/>
              <a:t>pati</a:t>
            </a:r>
            <a:r>
              <a:rPr lang="en-US" sz="2800" dirty="0"/>
              <a:t>” – to suffer with</a:t>
            </a:r>
          </a:p>
          <a:p>
            <a:pPr eaLnBrk="1" hangingPunct="1">
              <a:defRPr/>
            </a:pPr>
            <a:r>
              <a:rPr lang="en-US" sz="2800" dirty="0"/>
              <a:t>“Invisible matrix that holds the entire enterprise together”</a:t>
            </a:r>
            <a:r>
              <a:rPr lang="en-US" dirty="0"/>
              <a:t>    	  </a:t>
            </a:r>
            <a:r>
              <a:rPr lang="en-US" sz="1400" dirty="0"/>
              <a:t>(Siegel et. al, 2009)</a:t>
            </a:r>
          </a:p>
          <a:p>
            <a:pPr eaLnBrk="1" hangingPunct="1">
              <a:defRPr/>
            </a:pPr>
            <a:r>
              <a:rPr lang="en-US" sz="2800" dirty="0" err="1"/>
              <a:t>Metta</a:t>
            </a:r>
            <a:r>
              <a:rPr lang="en-US" sz="2800" dirty="0"/>
              <a:t> practice </a:t>
            </a:r>
          </a:p>
          <a:p>
            <a:pPr eaLnBrk="1" hangingPunct="1">
              <a:defRPr/>
            </a:pPr>
            <a:endParaRPr lang="en-US" sz="2800" dirty="0"/>
          </a:p>
          <a:p>
            <a:pPr eaLnBrk="1" hangingPunct="1">
              <a:buFont typeface="Wingdings" pitchFamily="2" charset="2"/>
              <a:buNone/>
              <a:defRPr/>
            </a:pPr>
            <a:endParaRPr lang="en-US" dirty="0"/>
          </a:p>
        </p:txBody>
      </p:sp>
    </p:spTree>
    <p:extLst>
      <p:ext uri="{BB962C8B-B14F-4D97-AF65-F5344CB8AC3E}">
        <p14:creationId xmlns:p14="http://schemas.microsoft.com/office/powerpoint/2010/main" val="981435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ADE1FDAF-39F1-9E4C-B54B-BCBB746BBF2D}"/>
              </a:ext>
            </a:extLst>
          </p:cNvPr>
          <p:cNvSpPr>
            <a:spLocks noGrp="1" noChangeArrowheads="1"/>
          </p:cNvSpPr>
          <p:nvPr>
            <p:ph type="title"/>
          </p:nvPr>
        </p:nvSpPr>
        <p:spPr>
          <a:xfrm>
            <a:off x="457200" y="274638"/>
            <a:ext cx="8229600" cy="1143000"/>
          </a:xfrm>
        </p:spPr>
        <p:txBody>
          <a:bodyPr/>
          <a:lstStyle/>
          <a:p>
            <a:pPr eaLnBrk="1" hangingPunct="1">
              <a:defRPr/>
            </a:pPr>
            <a:r>
              <a:rPr lang="en-US" dirty="0"/>
              <a:t>Reconnecting to the body</a:t>
            </a:r>
          </a:p>
        </p:txBody>
      </p:sp>
      <p:sp>
        <p:nvSpPr>
          <p:cNvPr id="12" name="Rectangle 3">
            <a:extLst>
              <a:ext uri="{FF2B5EF4-FFF2-40B4-BE49-F238E27FC236}">
                <a16:creationId xmlns:a16="http://schemas.microsoft.com/office/drawing/2014/main" id="{5F823435-8350-AD48-BB27-8ECCF022A9AF}"/>
              </a:ext>
            </a:extLst>
          </p:cNvPr>
          <p:cNvSpPr>
            <a:spLocks noGrp="1" noChangeArrowheads="1"/>
          </p:cNvSpPr>
          <p:nvPr>
            <p:ph idx="1"/>
          </p:nvPr>
        </p:nvSpPr>
        <p:spPr>
          <a:xfrm>
            <a:off x="457200" y="1600200"/>
            <a:ext cx="8229600" cy="4525963"/>
          </a:xfrm>
        </p:spPr>
        <p:txBody>
          <a:bodyPr/>
          <a:lstStyle/>
          <a:p>
            <a:pPr eaLnBrk="1" hangingPunct="1">
              <a:lnSpc>
                <a:spcPct val="80000"/>
              </a:lnSpc>
              <a:defRPr/>
            </a:pPr>
            <a:r>
              <a:rPr lang="en-US" sz="2000" dirty="0"/>
              <a:t>We know that the mind and body are not separate. There are complex feedback mechanisms between mind and body that assist in maintaining homeostasis and health.</a:t>
            </a:r>
          </a:p>
          <a:p>
            <a:pPr eaLnBrk="1" hangingPunct="1">
              <a:lnSpc>
                <a:spcPct val="80000"/>
              </a:lnSpc>
              <a:defRPr/>
            </a:pPr>
            <a:r>
              <a:rPr lang="en-US" sz="2000" dirty="0"/>
              <a:t>By paying attention we can assist in strengthening these connections.</a:t>
            </a:r>
          </a:p>
          <a:p>
            <a:pPr eaLnBrk="1" hangingPunct="1">
              <a:lnSpc>
                <a:spcPct val="80000"/>
              </a:lnSpc>
              <a:defRPr/>
            </a:pPr>
            <a:r>
              <a:rPr lang="en-US" sz="2000" dirty="0"/>
              <a:t>If we have been using distraction for pain management – we may initially experience an increase in discomfort as we start to pay attention.</a:t>
            </a:r>
          </a:p>
          <a:p>
            <a:pPr eaLnBrk="1" hangingPunct="1">
              <a:lnSpc>
                <a:spcPct val="80000"/>
              </a:lnSpc>
              <a:defRPr/>
            </a:pPr>
            <a:r>
              <a:rPr lang="en-US" sz="2000" dirty="0"/>
              <a:t>Remember to proceed gently when reconnecting to the body.  Dip in and out of the sensations by returning to the breath frequently.</a:t>
            </a:r>
            <a:endParaRPr lang="en-US" sz="2000" b="1" dirty="0"/>
          </a:p>
          <a:p>
            <a:pPr eaLnBrk="1" hangingPunct="1">
              <a:lnSpc>
                <a:spcPct val="80000"/>
              </a:lnSpc>
              <a:buFont typeface="Wingdings" pitchFamily="2" charset="2"/>
              <a:buNone/>
              <a:defRPr/>
            </a:pPr>
            <a:endParaRPr lang="en-US" sz="2000" b="1" dirty="0"/>
          </a:p>
          <a:p>
            <a:pPr eaLnBrk="1" hangingPunct="1">
              <a:lnSpc>
                <a:spcPct val="80000"/>
              </a:lnSpc>
              <a:buFont typeface="Wingdings" pitchFamily="2" charset="2"/>
              <a:buNone/>
              <a:defRPr/>
            </a:pPr>
            <a:r>
              <a:rPr lang="en-US" sz="2000" b="1" dirty="0"/>
              <a:t>Staying with pain without loving-kindness is warfare</a:t>
            </a:r>
          </a:p>
          <a:p>
            <a:pPr eaLnBrk="1" hangingPunct="1">
              <a:lnSpc>
                <a:spcPct val="80000"/>
              </a:lnSpc>
              <a:buFont typeface="Wingdings" pitchFamily="2" charset="2"/>
              <a:buNone/>
              <a:defRPr/>
            </a:pPr>
            <a:r>
              <a:rPr lang="en-US" sz="2000" b="1" dirty="0"/>
              <a:t>(Pema </a:t>
            </a:r>
            <a:r>
              <a:rPr lang="en-US" sz="2000" b="1" dirty="0" err="1"/>
              <a:t>Chodren</a:t>
            </a:r>
            <a:r>
              <a:rPr lang="en-US" sz="2000" b="1" dirty="0"/>
              <a:t>)</a:t>
            </a:r>
          </a:p>
          <a:p>
            <a:pPr eaLnBrk="1" hangingPunct="1">
              <a:lnSpc>
                <a:spcPct val="80000"/>
              </a:lnSpc>
              <a:buFont typeface="Wingdings" pitchFamily="2" charset="2"/>
              <a:buNone/>
              <a:defRPr/>
            </a:pPr>
            <a:endParaRPr lang="en-US" sz="2000" dirty="0"/>
          </a:p>
        </p:txBody>
      </p:sp>
    </p:spTree>
    <p:extLst>
      <p:ext uri="{BB962C8B-B14F-4D97-AF65-F5344CB8AC3E}">
        <p14:creationId xmlns:p14="http://schemas.microsoft.com/office/powerpoint/2010/main" val="3630540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FB4F2067-CB83-494F-81C3-B821F66D26D0}"/>
              </a:ext>
            </a:extLst>
          </p:cNvPr>
          <p:cNvSpPr>
            <a:spLocks noGrp="1" noChangeArrowheads="1"/>
          </p:cNvSpPr>
          <p:nvPr>
            <p:ph type="title"/>
          </p:nvPr>
        </p:nvSpPr>
        <p:spPr>
          <a:xfrm>
            <a:off x="457200" y="274638"/>
            <a:ext cx="8229600" cy="1143000"/>
          </a:xfrm>
        </p:spPr>
        <p:txBody>
          <a:bodyPr>
            <a:normAutofit/>
          </a:bodyPr>
          <a:lstStyle/>
          <a:p>
            <a:pPr eaLnBrk="1" hangingPunct="1">
              <a:defRPr/>
            </a:pPr>
            <a:r>
              <a:rPr lang="en-US"/>
              <a:t>Reconnecting to the body is BASIC</a:t>
            </a:r>
          </a:p>
        </p:txBody>
      </p:sp>
      <p:sp>
        <p:nvSpPr>
          <p:cNvPr id="12" name="Rectangle 3">
            <a:extLst>
              <a:ext uri="{FF2B5EF4-FFF2-40B4-BE49-F238E27FC236}">
                <a16:creationId xmlns:a16="http://schemas.microsoft.com/office/drawing/2014/main" id="{C109A90E-7EA9-3545-9358-FF298F38BC25}"/>
              </a:ext>
            </a:extLst>
          </p:cNvPr>
          <p:cNvSpPr>
            <a:spLocks noGrp="1" noChangeArrowheads="1"/>
          </p:cNvSpPr>
          <p:nvPr>
            <p:ph idx="1"/>
          </p:nvPr>
        </p:nvSpPr>
        <p:spPr>
          <a:xfrm>
            <a:off x="457200" y="1600200"/>
            <a:ext cx="8229600" cy="4525963"/>
          </a:xfrm>
        </p:spPr>
        <p:txBody>
          <a:bodyPr/>
          <a:lstStyle/>
          <a:p>
            <a:pPr eaLnBrk="1" hangingPunct="1">
              <a:defRPr/>
            </a:pPr>
            <a:r>
              <a:rPr lang="en-US" dirty="0"/>
              <a:t>B- Breathing </a:t>
            </a:r>
            <a:r>
              <a:rPr lang="en-US" sz="2000" dirty="0"/>
              <a:t>(present moment)</a:t>
            </a:r>
          </a:p>
          <a:p>
            <a:pPr eaLnBrk="1" hangingPunct="1">
              <a:defRPr/>
            </a:pPr>
            <a:r>
              <a:rPr lang="en-US" dirty="0"/>
              <a:t>A- Attitude </a:t>
            </a:r>
            <a:r>
              <a:rPr lang="en-US" sz="2000" dirty="0"/>
              <a:t>(compassion)</a:t>
            </a:r>
          </a:p>
          <a:p>
            <a:pPr eaLnBrk="1" hangingPunct="1">
              <a:defRPr/>
            </a:pPr>
            <a:r>
              <a:rPr lang="en-US" dirty="0"/>
              <a:t>S- Sensations </a:t>
            </a:r>
            <a:r>
              <a:rPr lang="en-US" sz="2000" dirty="0"/>
              <a:t>(direct experience of body sensation)</a:t>
            </a:r>
          </a:p>
          <a:p>
            <a:pPr eaLnBrk="1" hangingPunct="1">
              <a:defRPr/>
            </a:pPr>
            <a:r>
              <a:rPr lang="en-US" dirty="0"/>
              <a:t>I-Inner sight </a:t>
            </a:r>
            <a:r>
              <a:rPr lang="en-US" sz="2000" dirty="0"/>
              <a:t>(look closely and clearly)</a:t>
            </a:r>
          </a:p>
          <a:p>
            <a:pPr eaLnBrk="1" hangingPunct="1">
              <a:defRPr/>
            </a:pPr>
            <a:r>
              <a:rPr lang="en-US" dirty="0"/>
              <a:t>C-Choices </a:t>
            </a:r>
            <a:r>
              <a:rPr lang="en-US" sz="2000" dirty="0"/>
              <a:t>(reacting vs. responding)</a:t>
            </a:r>
          </a:p>
        </p:txBody>
      </p:sp>
    </p:spTree>
    <p:extLst>
      <p:ext uri="{BB962C8B-B14F-4D97-AF65-F5344CB8AC3E}">
        <p14:creationId xmlns:p14="http://schemas.microsoft.com/office/powerpoint/2010/main" val="659141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E1B8F5B1-63AC-7340-860E-209F7FDDBDBC}"/>
              </a:ext>
            </a:extLst>
          </p:cNvPr>
          <p:cNvSpPr>
            <a:spLocks noGrp="1" noChangeArrowheads="1"/>
          </p:cNvSpPr>
          <p:nvPr>
            <p:ph type="title"/>
          </p:nvPr>
        </p:nvSpPr>
        <p:spPr>
          <a:xfrm>
            <a:off x="457200" y="274638"/>
            <a:ext cx="8229600" cy="1143000"/>
          </a:xfrm>
        </p:spPr>
        <p:txBody>
          <a:bodyPr/>
          <a:lstStyle/>
          <a:p>
            <a:pPr eaLnBrk="1" hangingPunct="1">
              <a:defRPr/>
            </a:pPr>
            <a:r>
              <a:rPr lang="en-US" dirty="0"/>
              <a:t>Step one: Breath</a:t>
            </a:r>
          </a:p>
        </p:txBody>
      </p:sp>
      <p:sp>
        <p:nvSpPr>
          <p:cNvPr id="12" name="Rectangle 3">
            <a:extLst>
              <a:ext uri="{FF2B5EF4-FFF2-40B4-BE49-F238E27FC236}">
                <a16:creationId xmlns:a16="http://schemas.microsoft.com/office/drawing/2014/main" id="{A165ACA4-7C02-8B45-AEB4-CB801269EE2E}"/>
              </a:ext>
            </a:extLst>
          </p:cNvPr>
          <p:cNvSpPr>
            <a:spLocks noGrp="1" noChangeArrowheads="1"/>
          </p:cNvSpPr>
          <p:nvPr>
            <p:ph idx="1"/>
          </p:nvPr>
        </p:nvSpPr>
        <p:spPr>
          <a:xfrm>
            <a:off x="457200" y="1600200"/>
            <a:ext cx="8229600" cy="4525963"/>
          </a:xfrm>
        </p:spPr>
        <p:txBody>
          <a:bodyPr/>
          <a:lstStyle/>
          <a:p>
            <a:pPr eaLnBrk="1" hangingPunct="1">
              <a:defRPr/>
            </a:pPr>
            <a:endParaRPr lang="en-US" dirty="0"/>
          </a:p>
          <a:p>
            <a:pPr eaLnBrk="1" hangingPunct="1">
              <a:defRPr/>
            </a:pPr>
            <a:endParaRPr lang="en-US" dirty="0"/>
          </a:p>
          <a:p>
            <a:pPr eaLnBrk="1" hangingPunct="1">
              <a:defRPr/>
            </a:pPr>
            <a:r>
              <a:rPr lang="en-US" dirty="0"/>
              <a:t>Turn inward toward the body and pay attention to the breath </a:t>
            </a:r>
          </a:p>
          <a:p>
            <a:pPr eaLnBrk="1" hangingPunct="1">
              <a:defRPr/>
            </a:pPr>
            <a:r>
              <a:rPr lang="en-US" dirty="0"/>
              <a:t>Intersection of the mind and body</a:t>
            </a:r>
          </a:p>
          <a:p>
            <a:pPr eaLnBrk="1" hangingPunct="1">
              <a:defRPr/>
            </a:pPr>
            <a:r>
              <a:rPr lang="en-US" dirty="0"/>
              <a:t>Requires stopping -</a:t>
            </a:r>
            <a:r>
              <a:rPr lang="en-US" i="1" dirty="0" err="1"/>
              <a:t>shamatha</a:t>
            </a:r>
            <a:endParaRPr lang="en-US" i="1" dirty="0"/>
          </a:p>
          <a:p>
            <a:pPr lvl="1" eaLnBrk="1" hangingPunct="1">
              <a:buFontTx/>
              <a:buNone/>
              <a:defRPr/>
            </a:pPr>
            <a:endParaRPr lang="en-US" i="1" dirty="0"/>
          </a:p>
          <a:p>
            <a:pPr lvl="1" eaLnBrk="1" hangingPunct="1">
              <a:buFontTx/>
              <a:buNone/>
              <a:defRPr/>
            </a:pPr>
            <a:endParaRPr lang="en-US" sz="2000" i="1" dirty="0"/>
          </a:p>
        </p:txBody>
      </p:sp>
    </p:spTree>
    <p:extLst>
      <p:ext uri="{BB962C8B-B14F-4D97-AF65-F5344CB8AC3E}">
        <p14:creationId xmlns:p14="http://schemas.microsoft.com/office/powerpoint/2010/main" val="3982367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7" name="Rectangle 2">
            <a:extLst>
              <a:ext uri="{FF2B5EF4-FFF2-40B4-BE49-F238E27FC236}">
                <a16:creationId xmlns:a16="http://schemas.microsoft.com/office/drawing/2014/main" id="{1DFE0F17-6D79-EE47-B666-21BEE78AA1F5}"/>
              </a:ext>
            </a:extLst>
          </p:cNvPr>
          <p:cNvSpPr>
            <a:spLocks noGrp="1" noChangeArrowheads="1"/>
          </p:cNvSpPr>
          <p:nvPr>
            <p:ph type="title"/>
          </p:nvPr>
        </p:nvSpPr>
        <p:spPr>
          <a:xfrm>
            <a:off x="457200" y="274638"/>
            <a:ext cx="8229600" cy="1143000"/>
          </a:xfrm>
        </p:spPr>
        <p:txBody>
          <a:bodyPr/>
          <a:lstStyle/>
          <a:p>
            <a:pPr eaLnBrk="1" hangingPunct="1">
              <a:defRPr/>
            </a:pPr>
            <a:r>
              <a:rPr lang="en-US" dirty="0"/>
              <a:t>Step two: Attitude</a:t>
            </a:r>
          </a:p>
        </p:txBody>
      </p:sp>
      <p:sp>
        <p:nvSpPr>
          <p:cNvPr id="18" name="Rectangle 3">
            <a:extLst>
              <a:ext uri="{FF2B5EF4-FFF2-40B4-BE49-F238E27FC236}">
                <a16:creationId xmlns:a16="http://schemas.microsoft.com/office/drawing/2014/main" id="{DC081852-D95A-BC4A-A9B1-C5F464589FF7}"/>
              </a:ext>
            </a:extLst>
          </p:cNvPr>
          <p:cNvSpPr>
            <a:spLocks noGrp="1" noChangeArrowheads="1"/>
          </p:cNvSpPr>
          <p:nvPr>
            <p:ph idx="1"/>
          </p:nvPr>
        </p:nvSpPr>
        <p:spPr>
          <a:xfrm>
            <a:off x="457200" y="1600200"/>
            <a:ext cx="8229600" cy="4525963"/>
          </a:xfrm>
        </p:spPr>
        <p:txBody>
          <a:bodyPr/>
          <a:lstStyle/>
          <a:p>
            <a:pPr eaLnBrk="1" hangingPunct="1">
              <a:defRPr/>
            </a:pPr>
            <a:endParaRPr lang="en-US" dirty="0"/>
          </a:p>
          <a:p>
            <a:pPr eaLnBrk="1" hangingPunct="1">
              <a:defRPr/>
            </a:pPr>
            <a:r>
              <a:rPr lang="en-US" dirty="0"/>
              <a:t>Caring Attitude</a:t>
            </a:r>
          </a:p>
          <a:p>
            <a:pPr lvl="1" eaLnBrk="1" hangingPunct="1">
              <a:defRPr/>
            </a:pPr>
            <a:r>
              <a:rPr lang="en-US" dirty="0"/>
              <a:t>Check your compassion level</a:t>
            </a:r>
          </a:p>
          <a:p>
            <a:pPr algn="ctr" eaLnBrk="1" hangingPunct="1">
              <a:buFont typeface="Wingdings" pitchFamily="2" charset="2"/>
              <a:buNone/>
              <a:defRPr/>
            </a:pPr>
            <a:endParaRPr lang="en-US" dirty="0"/>
          </a:p>
          <a:p>
            <a:pPr algn="ctr" eaLnBrk="1" hangingPunct="1">
              <a:buFont typeface="Wingdings" pitchFamily="2" charset="2"/>
              <a:buNone/>
              <a:defRPr/>
            </a:pPr>
            <a:r>
              <a:rPr lang="en-US" dirty="0"/>
              <a:t>Staying with pain without loving-kindness is warfare</a:t>
            </a:r>
          </a:p>
          <a:p>
            <a:pPr lvl="4" eaLnBrk="1" hangingPunct="1">
              <a:buFont typeface="Wingdings" pitchFamily="2" charset="2"/>
              <a:buNone/>
              <a:defRPr/>
            </a:pPr>
            <a:r>
              <a:rPr lang="en-US" dirty="0"/>
              <a:t>					Pema </a:t>
            </a:r>
            <a:r>
              <a:rPr lang="en-US" dirty="0" err="1"/>
              <a:t>Chodren</a:t>
            </a:r>
            <a:endParaRPr lang="en-US" dirty="0"/>
          </a:p>
        </p:txBody>
      </p:sp>
    </p:spTree>
    <p:extLst>
      <p:ext uri="{BB962C8B-B14F-4D97-AF65-F5344CB8AC3E}">
        <p14:creationId xmlns:p14="http://schemas.microsoft.com/office/powerpoint/2010/main" val="1507639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27C48FEB-060A-D74E-89E5-46067F04B2BD}"/>
              </a:ext>
            </a:extLst>
          </p:cNvPr>
          <p:cNvSpPr>
            <a:spLocks noGrp="1" noChangeArrowheads="1"/>
          </p:cNvSpPr>
          <p:nvPr>
            <p:ph type="title"/>
          </p:nvPr>
        </p:nvSpPr>
        <p:spPr>
          <a:xfrm>
            <a:off x="457200" y="274638"/>
            <a:ext cx="8229600" cy="1143000"/>
          </a:xfrm>
        </p:spPr>
        <p:txBody>
          <a:bodyPr>
            <a:normAutofit fontScale="90000"/>
          </a:bodyPr>
          <a:lstStyle/>
          <a:p>
            <a:pPr eaLnBrk="1" hangingPunct="1">
              <a:defRPr/>
            </a:pPr>
            <a:r>
              <a:rPr lang="en-US"/>
              <a:t>Attitudinal Factors</a:t>
            </a:r>
            <a:br>
              <a:rPr lang="en-US"/>
            </a:br>
            <a:r>
              <a:rPr lang="en-US" sz="2800"/>
              <a:t>Pillars of Mindfulness</a:t>
            </a:r>
          </a:p>
        </p:txBody>
      </p:sp>
      <p:sp>
        <p:nvSpPr>
          <p:cNvPr id="12" name="Rectangle 3">
            <a:extLst>
              <a:ext uri="{FF2B5EF4-FFF2-40B4-BE49-F238E27FC236}">
                <a16:creationId xmlns:a16="http://schemas.microsoft.com/office/drawing/2014/main" id="{621DE68E-504C-7940-8E66-B9F51834F1E5}"/>
              </a:ext>
            </a:extLst>
          </p:cNvPr>
          <p:cNvSpPr>
            <a:spLocks noGrp="1" noChangeArrowheads="1"/>
          </p:cNvSpPr>
          <p:nvPr>
            <p:ph idx="1"/>
          </p:nvPr>
        </p:nvSpPr>
        <p:spPr>
          <a:xfrm>
            <a:off x="457200" y="1600200"/>
            <a:ext cx="8229600" cy="4525963"/>
          </a:xfrm>
        </p:spPr>
        <p:txBody>
          <a:bodyPr/>
          <a:lstStyle/>
          <a:p>
            <a:pPr eaLnBrk="1" hangingPunct="1">
              <a:defRPr/>
            </a:pPr>
            <a:r>
              <a:rPr lang="en-US"/>
              <a:t>Nonjudging</a:t>
            </a:r>
          </a:p>
          <a:p>
            <a:pPr eaLnBrk="1" hangingPunct="1">
              <a:defRPr/>
            </a:pPr>
            <a:r>
              <a:rPr lang="en-US"/>
              <a:t>Patience </a:t>
            </a:r>
          </a:p>
          <a:p>
            <a:pPr eaLnBrk="1" hangingPunct="1">
              <a:defRPr/>
            </a:pPr>
            <a:r>
              <a:rPr lang="en-US"/>
              <a:t>Acceptance</a:t>
            </a:r>
          </a:p>
          <a:p>
            <a:pPr eaLnBrk="1" hangingPunct="1">
              <a:defRPr/>
            </a:pPr>
            <a:r>
              <a:rPr lang="en-US"/>
              <a:t>Letting go</a:t>
            </a:r>
          </a:p>
          <a:p>
            <a:pPr eaLnBrk="1" hangingPunct="1">
              <a:defRPr/>
            </a:pPr>
            <a:r>
              <a:rPr lang="en-US"/>
              <a:t>Trust</a:t>
            </a:r>
          </a:p>
          <a:p>
            <a:pPr eaLnBrk="1" hangingPunct="1">
              <a:defRPr/>
            </a:pPr>
            <a:r>
              <a:rPr lang="en-US"/>
              <a:t>Beginner’s eyes</a:t>
            </a:r>
          </a:p>
          <a:p>
            <a:pPr eaLnBrk="1" hangingPunct="1">
              <a:defRPr/>
            </a:pPr>
            <a:r>
              <a:rPr lang="en-US"/>
              <a:t>Nonstriving</a:t>
            </a:r>
          </a:p>
        </p:txBody>
      </p:sp>
    </p:spTree>
    <p:extLst>
      <p:ext uri="{BB962C8B-B14F-4D97-AF65-F5344CB8AC3E}">
        <p14:creationId xmlns:p14="http://schemas.microsoft.com/office/powerpoint/2010/main" val="1477035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3" name="Rectangle 2">
            <a:extLst>
              <a:ext uri="{FF2B5EF4-FFF2-40B4-BE49-F238E27FC236}">
                <a16:creationId xmlns:a16="http://schemas.microsoft.com/office/drawing/2014/main" id="{A6E64428-20AF-5E46-BAC3-9AFD90104B8A}"/>
              </a:ext>
            </a:extLst>
          </p:cNvPr>
          <p:cNvSpPr>
            <a:spLocks noGrp="1" noChangeArrowheads="1"/>
          </p:cNvSpPr>
          <p:nvPr>
            <p:ph type="title"/>
          </p:nvPr>
        </p:nvSpPr>
        <p:spPr>
          <a:xfrm>
            <a:off x="457200" y="274638"/>
            <a:ext cx="8229600" cy="1143000"/>
          </a:xfrm>
        </p:spPr>
        <p:txBody>
          <a:bodyPr/>
          <a:lstStyle/>
          <a:p>
            <a:pPr eaLnBrk="1" hangingPunct="1">
              <a:defRPr/>
            </a:pPr>
            <a:r>
              <a:rPr lang="en-US"/>
              <a:t>Step three: Sensations</a:t>
            </a:r>
          </a:p>
        </p:txBody>
      </p:sp>
      <p:sp>
        <p:nvSpPr>
          <p:cNvPr id="14" name="Rectangle 3">
            <a:extLst>
              <a:ext uri="{FF2B5EF4-FFF2-40B4-BE49-F238E27FC236}">
                <a16:creationId xmlns:a16="http://schemas.microsoft.com/office/drawing/2014/main" id="{3974F30C-A447-4E44-BFCA-2015CAD364C8}"/>
              </a:ext>
            </a:extLst>
          </p:cNvPr>
          <p:cNvSpPr>
            <a:spLocks noGrp="1" noChangeArrowheads="1"/>
          </p:cNvSpPr>
          <p:nvPr>
            <p:ph idx="1"/>
          </p:nvPr>
        </p:nvSpPr>
        <p:spPr>
          <a:xfrm>
            <a:off x="457200" y="1600200"/>
            <a:ext cx="8229600" cy="4525963"/>
          </a:xfrm>
        </p:spPr>
        <p:txBody>
          <a:bodyPr/>
          <a:lstStyle/>
          <a:p>
            <a:pPr eaLnBrk="1" hangingPunct="1">
              <a:defRPr/>
            </a:pPr>
            <a:endParaRPr lang="en-US" dirty="0"/>
          </a:p>
          <a:p>
            <a:pPr eaLnBrk="1" hangingPunct="1">
              <a:defRPr/>
            </a:pPr>
            <a:endParaRPr lang="en-US" dirty="0"/>
          </a:p>
          <a:p>
            <a:pPr eaLnBrk="1" hangingPunct="1">
              <a:defRPr/>
            </a:pPr>
            <a:r>
              <a:rPr lang="en-US" dirty="0"/>
              <a:t>Stay with pure physical sensations</a:t>
            </a:r>
          </a:p>
          <a:p>
            <a:pPr lvl="1" eaLnBrk="1" hangingPunct="1">
              <a:defRPr/>
            </a:pPr>
            <a:r>
              <a:rPr lang="en-US" dirty="0"/>
              <a:t>Become more aware of stories or pain scripts</a:t>
            </a:r>
          </a:p>
        </p:txBody>
      </p:sp>
    </p:spTree>
    <p:extLst>
      <p:ext uri="{BB962C8B-B14F-4D97-AF65-F5344CB8AC3E}">
        <p14:creationId xmlns:p14="http://schemas.microsoft.com/office/powerpoint/2010/main" val="180507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Content Placeholder 2"/>
          <p:cNvSpPr>
            <a:spLocks noGrp="1"/>
          </p:cNvSpPr>
          <p:nvPr>
            <p:ph idx="1"/>
          </p:nvPr>
        </p:nvSpPr>
        <p:spPr>
          <a:xfrm>
            <a:off x="457200" y="1316127"/>
            <a:ext cx="8506326" cy="4268932"/>
          </a:xfrm>
        </p:spPr>
        <p:txBody>
          <a:bodyPr>
            <a:normAutofit/>
          </a:bodyPr>
          <a:lstStyle/>
          <a:p>
            <a:r>
              <a:rPr lang="en-US" sz="3000" dirty="0"/>
              <a:t>You can ask questions by typing them into the control panel at right under “Questions”. </a:t>
            </a:r>
          </a:p>
          <a:p>
            <a:pPr lvl="1"/>
            <a:r>
              <a:rPr lang="en-US" sz="2600" dirty="0"/>
              <a:t>We will answer questions at the end of all the department updates and then during the Q&amp;A</a:t>
            </a:r>
          </a:p>
          <a:p>
            <a:r>
              <a:rPr lang="en-US" sz="3000" dirty="0"/>
              <a:t>A recording of this webinar will be available on </a:t>
            </a:r>
            <a:r>
              <a:rPr lang="en-US" sz="3000" dirty="0">
                <a:hlinkClick r:id="rId2"/>
              </a:rPr>
              <a:t>https://uspainfoundation.org/webinars/</a:t>
            </a:r>
            <a:endParaRPr lang="en-US" sz="3000" dirty="0"/>
          </a:p>
          <a:p>
            <a:r>
              <a:rPr lang="en-US" sz="3000" dirty="0"/>
              <a:t>Please take our feedback survey at the end!</a:t>
            </a:r>
          </a:p>
          <a:p>
            <a:endParaRPr lang="en-US" sz="3800" dirty="0"/>
          </a:p>
        </p:txBody>
      </p:sp>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3"/>
          <a:stretch>
            <a:fillRect/>
          </a:stretch>
        </p:blipFill>
        <p:spPr>
          <a:xfrm>
            <a:off x="237971" y="5907309"/>
            <a:ext cx="1523904" cy="551886"/>
          </a:xfrm>
          <a:prstGeom prst="rect">
            <a:avLst/>
          </a:prstGeom>
        </p:spPr>
      </p:pic>
    </p:spTree>
    <p:extLst>
      <p:ext uri="{BB962C8B-B14F-4D97-AF65-F5344CB8AC3E}">
        <p14:creationId xmlns:p14="http://schemas.microsoft.com/office/powerpoint/2010/main" val="1166344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64955749-5430-A543-90D7-1E17F73CD090}"/>
              </a:ext>
            </a:extLst>
          </p:cNvPr>
          <p:cNvSpPr>
            <a:spLocks noGrp="1" noChangeArrowheads="1"/>
          </p:cNvSpPr>
          <p:nvPr>
            <p:ph type="title"/>
          </p:nvPr>
        </p:nvSpPr>
        <p:spPr>
          <a:xfrm>
            <a:off x="575983" y="-111829"/>
            <a:ext cx="8229600" cy="1143000"/>
          </a:xfrm>
        </p:spPr>
        <p:txBody>
          <a:bodyPr/>
          <a:lstStyle/>
          <a:p>
            <a:pPr eaLnBrk="1" hangingPunct="1">
              <a:defRPr/>
            </a:pPr>
            <a:r>
              <a:rPr lang="en-US"/>
              <a:t>Physical Sensations</a:t>
            </a:r>
          </a:p>
        </p:txBody>
      </p:sp>
      <p:sp>
        <p:nvSpPr>
          <p:cNvPr id="12" name="Rectangle 3">
            <a:extLst>
              <a:ext uri="{FF2B5EF4-FFF2-40B4-BE49-F238E27FC236}">
                <a16:creationId xmlns:a16="http://schemas.microsoft.com/office/drawing/2014/main" id="{A6723A91-1CD6-1247-9CBC-F3D333AD7C09}"/>
              </a:ext>
            </a:extLst>
          </p:cNvPr>
          <p:cNvSpPr>
            <a:spLocks noGrp="1" noChangeArrowheads="1"/>
          </p:cNvSpPr>
          <p:nvPr>
            <p:ph sz="half" idx="1"/>
          </p:nvPr>
        </p:nvSpPr>
        <p:spPr>
          <a:xfrm>
            <a:off x="575983" y="1213733"/>
            <a:ext cx="4038600" cy="4525963"/>
          </a:xfrm>
        </p:spPr>
        <p:txBody>
          <a:bodyPr>
            <a:normAutofit lnSpcReduction="10000"/>
          </a:bodyPr>
          <a:lstStyle/>
          <a:p>
            <a:pPr eaLnBrk="1" hangingPunct="1">
              <a:defRPr/>
            </a:pPr>
            <a:r>
              <a:rPr lang="en-US"/>
              <a:t>Burning</a:t>
            </a:r>
          </a:p>
          <a:p>
            <a:pPr eaLnBrk="1" hangingPunct="1">
              <a:defRPr/>
            </a:pPr>
            <a:r>
              <a:rPr lang="en-US"/>
              <a:t>Throbbing</a:t>
            </a:r>
          </a:p>
          <a:p>
            <a:pPr eaLnBrk="1" hangingPunct="1">
              <a:defRPr/>
            </a:pPr>
            <a:r>
              <a:rPr lang="en-US"/>
              <a:t>Aching</a:t>
            </a:r>
          </a:p>
          <a:p>
            <a:pPr eaLnBrk="1" hangingPunct="1">
              <a:defRPr/>
            </a:pPr>
            <a:r>
              <a:rPr lang="en-US"/>
              <a:t>Stabbing</a:t>
            </a:r>
          </a:p>
          <a:p>
            <a:pPr eaLnBrk="1" hangingPunct="1">
              <a:defRPr/>
            </a:pPr>
            <a:r>
              <a:rPr lang="en-US"/>
              <a:t>Twisting</a:t>
            </a:r>
          </a:p>
          <a:p>
            <a:pPr eaLnBrk="1" hangingPunct="1">
              <a:defRPr/>
            </a:pPr>
            <a:r>
              <a:rPr lang="en-US"/>
              <a:t>Ripping</a:t>
            </a:r>
          </a:p>
          <a:p>
            <a:pPr eaLnBrk="1" hangingPunct="1">
              <a:defRPr/>
            </a:pPr>
            <a:r>
              <a:rPr lang="en-US"/>
              <a:t>Hot/cold</a:t>
            </a:r>
          </a:p>
          <a:p>
            <a:pPr eaLnBrk="1" hangingPunct="1">
              <a:defRPr/>
            </a:pPr>
            <a:r>
              <a:rPr lang="en-US"/>
              <a:t>Dull	</a:t>
            </a:r>
          </a:p>
          <a:p>
            <a:pPr eaLnBrk="1" hangingPunct="1">
              <a:defRPr/>
            </a:pPr>
            <a:endParaRPr lang="en-US"/>
          </a:p>
        </p:txBody>
      </p:sp>
      <p:sp>
        <p:nvSpPr>
          <p:cNvPr id="13" name="Rectangle 4">
            <a:extLst>
              <a:ext uri="{FF2B5EF4-FFF2-40B4-BE49-F238E27FC236}">
                <a16:creationId xmlns:a16="http://schemas.microsoft.com/office/drawing/2014/main" id="{0FB8A97F-2C92-D748-80C1-DE9E4A353573}"/>
              </a:ext>
            </a:extLst>
          </p:cNvPr>
          <p:cNvSpPr txBox="1">
            <a:spLocks noChangeArrowheads="1"/>
          </p:cNvSpPr>
          <p:nvPr/>
        </p:nvSpPr>
        <p:spPr>
          <a:xfrm>
            <a:off x="4766983" y="1213733"/>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t>Tearing</a:t>
            </a:r>
          </a:p>
          <a:p>
            <a:pPr>
              <a:defRPr/>
            </a:pPr>
            <a:r>
              <a:rPr lang="en-US"/>
              <a:t>Cramping</a:t>
            </a:r>
          </a:p>
          <a:p>
            <a:pPr>
              <a:defRPr/>
            </a:pPr>
            <a:r>
              <a:rPr lang="en-US"/>
              <a:t>Tight</a:t>
            </a:r>
          </a:p>
          <a:p>
            <a:pPr>
              <a:defRPr/>
            </a:pPr>
            <a:r>
              <a:rPr lang="en-US"/>
              <a:t>Pinching</a:t>
            </a:r>
          </a:p>
          <a:p>
            <a:pPr>
              <a:defRPr/>
            </a:pPr>
            <a:r>
              <a:rPr lang="en-US"/>
              <a:t>Gnawing</a:t>
            </a:r>
          </a:p>
          <a:p>
            <a:pPr>
              <a:defRPr/>
            </a:pPr>
            <a:r>
              <a:rPr lang="en-US"/>
              <a:t>Numb</a:t>
            </a:r>
          </a:p>
          <a:p>
            <a:pPr>
              <a:defRPr/>
            </a:pPr>
            <a:r>
              <a:rPr lang="en-US"/>
              <a:t>Stinging</a:t>
            </a:r>
          </a:p>
          <a:p>
            <a:pPr>
              <a:defRPr/>
            </a:pPr>
            <a:r>
              <a:rPr lang="en-US"/>
              <a:t>Tingling</a:t>
            </a:r>
          </a:p>
          <a:p>
            <a:pPr>
              <a:buFont typeface="Wingdings" pitchFamily="2" charset="2"/>
              <a:buNone/>
              <a:defRPr/>
            </a:pPr>
            <a:endParaRPr lang="en-US"/>
          </a:p>
        </p:txBody>
      </p:sp>
    </p:spTree>
    <p:extLst>
      <p:ext uri="{BB962C8B-B14F-4D97-AF65-F5344CB8AC3E}">
        <p14:creationId xmlns:p14="http://schemas.microsoft.com/office/powerpoint/2010/main" val="715529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7E79C890-6C79-C345-96B5-BA6F24728CE3}"/>
              </a:ext>
            </a:extLst>
          </p:cNvPr>
          <p:cNvSpPr>
            <a:spLocks noGrp="1" noChangeArrowheads="1"/>
          </p:cNvSpPr>
          <p:nvPr>
            <p:ph type="title"/>
          </p:nvPr>
        </p:nvSpPr>
        <p:spPr>
          <a:xfrm>
            <a:off x="457200" y="274638"/>
            <a:ext cx="8229600" cy="1143000"/>
          </a:xfrm>
        </p:spPr>
        <p:txBody>
          <a:bodyPr/>
          <a:lstStyle/>
          <a:p>
            <a:pPr eaLnBrk="1" hangingPunct="1">
              <a:defRPr/>
            </a:pPr>
            <a:r>
              <a:rPr lang="en-US"/>
              <a:t>Step Four : Inner sight </a:t>
            </a:r>
          </a:p>
        </p:txBody>
      </p:sp>
      <p:sp>
        <p:nvSpPr>
          <p:cNvPr id="12" name="Rectangle 3">
            <a:extLst>
              <a:ext uri="{FF2B5EF4-FFF2-40B4-BE49-F238E27FC236}">
                <a16:creationId xmlns:a16="http://schemas.microsoft.com/office/drawing/2014/main" id="{01CE17FE-1709-2642-8984-CB4CA6B88C5A}"/>
              </a:ext>
            </a:extLst>
          </p:cNvPr>
          <p:cNvSpPr>
            <a:spLocks noGrp="1" noChangeArrowheads="1"/>
          </p:cNvSpPr>
          <p:nvPr>
            <p:ph idx="1"/>
          </p:nvPr>
        </p:nvSpPr>
        <p:spPr>
          <a:xfrm>
            <a:off x="457200" y="1600200"/>
            <a:ext cx="8229600" cy="4525963"/>
          </a:xfrm>
        </p:spPr>
        <p:txBody>
          <a:bodyPr/>
          <a:lstStyle/>
          <a:p>
            <a:pPr eaLnBrk="1" hangingPunct="1">
              <a:buFont typeface="Wingdings" pitchFamily="2" charset="2"/>
              <a:buNone/>
              <a:defRPr/>
            </a:pPr>
            <a:endParaRPr lang="en-US" dirty="0"/>
          </a:p>
          <a:p>
            <a:pPr eaLnBrk="1" hangingPunct="1">
              <a:defRPr/>
            </a:pPr>
            <a:r>
              <a:rPr lang="en-US" dirty="0"/>
              <a:t>Looking closely and clearly at body sensations</a:t>
            </a:r>
          </a:p>
          <a:p>
            <a:pPr lvl="1" eaLnBrk="1" hangingPunct="1">
              <a:defRPr/>
            </a:pPr>
            <a:r>
              <a:rPr lang="en-US" dirty="0"/>
              <a:t>Just noticing</a:t>
            </a:r>
          </a:p>
          <a:p>
            <a:pPr lvl="1" eaLnBrk="1" hangingPunct="1">
              <a:defRPr/>
            </a:pPr>
            <a:r>
              <a:rPr lang="en-US" dirty="0"/>
              <a:t>What is really happening?</a:t>
            </a:r>
          </a:p>
        </p:txBody>
      </p:sp>
    </p:spTree>
    <p:extLst>
      <p:ext uri="{BB962C8B-B14F-4D97-AF65-F5344CB8AC3E}">
        <p14:creationId xmlns:p14="http://schemas.microsoft.com/office/powerpoint/2010/main" val="1134854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2B66FEDD-E494-6342-A35E-2FDFCD885EA5}"/>
              </a:ext>
            </a:extLst>
          </p:cNvPr>
          <p:cNvSpPr>
            <a:spLocks noGrp="1" noChangeArrowheads="1"/>
          </p:cNvSpPr>
          <p:nvPr>
            <p:ph type="title"/>
          </p:nvPr>
        </p:nvSpPr>
        <p:spPr>
          <a:xfrm>
            <a:off x="457200" y="274638"/>
            <a:ext cx="8229600" cy="1143000"/>
          </a:xfrm>
        </p:spPr>
        <p:txBody>
          <a:bodyPr/>
          <a:lstStyle/>
          <a:p>
            <a:pPr eaLnBrk="1" hangingPunct="1">
              <a:defRPr/>
            </a:pPr>
            <a:r>
              <a:rPr lang="en-US"/>
              <a:t>The Stories:</a:t>
            </a:r>
          </a:p>
        </p:txBody>
      </p:sp>
      <p:sp>
        <p:nvSpPr>
          <p:cNvPr id="12" name="Rectangle 3">
            <a:extLst>
              <a:ext uri="{FF2B5EF4-FFF2-40B4-BE49-F238E27FC236}">
                <a16:creationId xmlns:a16="http://schemas.microsoft.com/office/drawing/2014/main" id="{64EB8258-4323-1A4B-8FC4-D4A8E5085560}"/>
              </a:ext>
            </a:extLst>
          </p:cNvPr>
          <p:cNvSpPr>
            <a:spLocks noGrp="1" noChangeArrowheads="1"/>
          </p:cNvSpPr>
          <p:nvPr>
            <p:ph idx="1"/>
          </p:nvPr>
        </p:nvSpPr>
        <p:spPr>
          <a:xfrm>
            <a:off x="457200" y="1600200"/>
            <a:ext cx="8229600" cy="4525963"/>
          </a:xfrm>
        </p:spPr>
        <p:txBody>
          <a:bodyPr/>
          <a:lstStyle/>
          <a:p>
            <a:pPr eaLnBrk="1" hangingPunct="1">
              <a:defRPr/>
            </a:pPr>
            <a:r>
              <a:rPr lang="en-US" dirty="0"/>
              <a:t>My life is over</a:t>
            </a:r>
          </a:p>
          <a:p>
            <a:pPr eaLnBrk="1" hangingPunct="1">
              <a:defRPr/>
            </a:pPr>
            <a:r>
              <a:rPr lang="en-US" dirty="0"/>
              <a:t>I will always be in agony</a:t>
            </a:r>
          </a:p>
          <a:p>
            <a:pPr eaLnBrk="1" hangingPunct="1">
              <a:defRPr/>
            </a:pPr>
            <a:r>
              <a:rPr lang="en-US" dirty="0"/>
              <a:t>I do not make any contribution/I am not important anymore</a:t>
            </a:r>
          </a:p>
          <a:p>
            <a:pPr eaLnBrk="1" hangingPunct="1">
              <a:defRPr/>
            </a:pPr>
            <a:r>
              <a:rPr lang="en-US" dirty="0"/>
              <a:t>I can’t live with this</a:t>
            </a:r>
          </a:p>
          <a:p>
            <a:pPr eaLnBrk="1" hangingPunct="1">
              <a:defRPr/>
            </a:pPr>
            <a:r>
              <a:rPr lang="en-US" dirty="0"/>
              <a:t>What I have done is unforgivable</a:t>
            </a:r>
          </a:p>
          <a:p>
            <a:pPr eaLnBrk="1" hangingPunct="1">
              <a:defRPr/>
            </a:pPr>
            <a:r>
              <a:rPr lang="en-US" dirty="0"/>
              <a:t>I am a burden</a:t>
            </a:r>
          </a:p>
          <a:p>
            <a:pPr eaLnBrk="1" hangingPunct="1">
              <a:defRPr/>
            </a:pPr>
            <a:endParaRPr lang="en-US" dirty="0"/>
          </a:p>
        </p:txBody>
      </p:sp>
    </p:spTree>
    <p:extLst>
      <p:ext uri="{BB962C8B-B14F-4D97-AF65-F5344CB8AC3E}">
        <p14:creationId xmlns:p14="http://schemas.microsoft.com/office/powerpoint/2010/main" val="2459687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9B578E5D-4225-EB49-9493-575D0AD3B0DA}"/>
              </a:ext>
            </a:extLst>
          </p:cNvPr>
          <p:cNvSpPr>
            <a:spLocks noGrp="1" noChangeArrowheads="1"/>
          </p:cNvSpPr>
          <p:nvPr>
            <p:ph type="title"/>
          </p:nvPr>
        </p:nvSpPr>
        <p:spPr>
          <a:xfrm>
            <a:off x="575983" y="-111829"/>
            <a:ext cx="8229600" cy="1143000"/>
          </a:xfrm>
        </p:spPr>
        <p:txBody>
          <a:bodyPr/>
          <a:lstStyle/>
          <a:p>
            <a:pPr eaLnBrk="1" hangingPunct="1">
              <a:defRPr/>
            </a:pPr>
            <a:r>
              <a:rPr lang="en-US"/>
              <a:t>Emotional Responses</a:t>
            </a:r>
          </a:p>
        </p:txBody>
      </p:sp>
      <p:sp>
        <p:nvSpPr>
          <p:cNvPr id="12" name="Rectangle 4">
            <a:extLst>
              <a:ext uri="{FF2B5EF4-FFF2-40B4-BE49-F238E27FC236}">
                <a16:creationId xmlns:a16="http://schemas.microsoft.com/office/drawing/2014/main" id="{63A77D2F-680B-A344-891A-A13159B94553}"/>
              </a:ext>
            </a:extLst>
          </p:cNvPr>
          <p:cNvSpPr>
            <a:spLocks noGrp="1" noChangeArrowheads="1"/>
          </p:cNvSpPr>
          <p:nvPr>
            <p:ph sz="half" idx="1"/>
          </p:nvPr>
        </p:nvSpPr>
        <p:spPr>
          <a:xfrm>
            <a:off x="575983" y="1213733"/>
            <a:ext cx="4038600" cy="4525963"/>
          </a:xfrm>
        </p:spPr>
        <p:txBody>
          <a:bodyPr>
            <a:normAutofit lnSpcReduction="10000"/>
          </a:bodyPr>
          <a:lstStyle/>
          <a:p>
            <a:pPr eaLnBrk="1" hangingPunct="1">
              <a:defRPr/>
            </a:pPr>
            <a:r>
              <a:rPr lang="en-US"/>
              <a:t>Fear</a:t>
            </a:r>
          </a:p>
          <a:p>
            <a:pPr eaLnBrk="1" hangingPunct="1">
              <a:defRPr/>
            </a:pPr>
            <a:r>
              <a:rPr lang="en-US"/>
              <a:t>Anger</a:t>
            </a:r>
          </a:p>
          <a:p>
            <a:pPr eaLnBrk="1" hangingPunct="1">
              <a:defRPr/>
            </a:pPr>
            <a:r>
              <a:rPr lang="en-US"/>
              <a:t>Frustration</a:t>
            </a:r>
          </a:p>
          <a:p>
            <a:pPr eaLnBrk="1" hangingPunct="1">
              <a:defRPr/>
            </a:pPr>
            <a:r>
              <a:rPr lang="en-US"/>
              <a:t>Despair</a:t>
            </a:r>
          </a:p>
          <a:p>
            <a:pPr eaLnBrk="1" hangingPunct="1">
              <a:defRPr/>
            </a:pPr>
            <a:r>
              <a:rPr lang="en-US"/>
              <a:t>Hopeless</a:t>
            </a:r>
          </a:p>
          <a:p>
            <a:pPr eaLnBrk="1" hangingPunct="1">
              <a:defRPr/>
            </a:pPr>
            <a:r>
              <a:rPr lang="en-US"/>
              <a:t>Grief</a:t>
            </a:r>
          </a:p>
          <a:p>
            <a:pPr eaLnBrk="1" hangingPunct="1">
              <a:defRPr/>
            </a:pPr>
            <a:r>
              <a:rPr lang="en-US"/>
              <a:t>Blame</a:t>
            </a:r>
          </a:p>
          <a:p>
            <a:pPr eaLnBrk="1" hangingPunct="1">
              <a:defRPr/>
            </a:pPr>
            <a:r>
              <a:rPr lang="en-US"/>
              <a:t>Depression</a:t>
            </a:r>
          </a:p>
        </p:txBody>
      </p:sp>
      <p:sp>
        <p:nvSpPr>
          <p:cNvPr id="13" name="Rectangle 5">
            <a:extLst>
              <a:ext uri="{FF2B5EF4-FFF2-40B4-BE49-F238E27FC236}">
                <a16:creationId xmlns:a16="http://schemas.microsoft.com/office/drawing/2014/main" id="{7467BD7E-EEA9-3B40-A4EA-464547108485}"/>
              </a:ext>
            </a:extLst>
          </p:cNvPr>
          <p:cNvSpPr txBox="1">
            <a:spLocks noChangeArrowheads="1"/>
          </p:cNvSpPr>
          <p:nvPr/>
        </p:nvSpPr>
        <p:spPr>
          <a:xfrm>
            <a:off x="4766983" y="1213733"/>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t>Denial</a:t>
            </a:r>
          </a:p>
          <a:p>
            <a:pPr>
              <a:defRPr/>
            </a:pPr>
            <a:r>
              <a:rPr lang="en-US"/>
              <a:t>Regret</a:t>
            </a:r>
          </a:p>
          <a:p>
            <a:pPr>
              <a:defRPr/>
            </a:pPr>
            <a:r>
              <a:rPr lang="en-US"/>
              <a:t>Rage</a:t>
            </a:r>
          </a:p>
          <a:p>
            <a:pPr>
              <a:defRPr/>
            </a:pPr>
            <a:r>
              <a:rPr lang="en-US"/>
              <a:t>Resistance</a:t>
            </a:r>
          </a:p>
          <a:p>
            <a:pPr>
              <a:defRPr/>
            </a:pPr>
            <a:r>
              <a:rPr lang="en-US"/>
              <a:t>Loss</a:t>
            </a:r>
          </a:p>
          <a:p>
            <a:pPr>
              <a:defRPr/>
            </a:pPr>
            <a:r>
              <a:rPr lang="en-US"/>
              <a:t>Anxiety</a:t>
            </a:r>
          </a:p>
          <a:p>
            <a:pPr>
              <a:defRPr/>
            </a:pPr>
            <a:r>
              <a:rPr lang="en-US"/>
              <a:t>Separation</a:t>
            </a:r>
          </a:p>
          <a:p>
            <a:pPr>
              <a:defRPr/>
            </a:pPr>
            <a:r>
              <a:rPr lang="en-US"/>
              <a:t>Shame</a:t>
            </a:r>
          </a:p>
        </p:txBody>
      </p:sp>
    </p:spTree>
    <p:extLst>
      <p:ext uri="{BB962C8B-B14F-4D97-AF65-F5344CB8AC3E}">
        <p14:creationId xmlns:p14="http://schemas.microsoft.com/office/powerpoint/2010/main" val="3477626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B2243C1C-87EE-4E4C-AB8D-D674E9ABE1ED}"/>
              </a:ext>
            </a:extLst>
          </p:cNvPr>
          <p:cNvSpPr>
            <a:spLocks noGrp="1" noChangeArrowheads="1"/>
          </p:cNvSpPr>
          <p:nvPr>
            <p:ph type="title"/>
          </p:nvPr>
        </p:nvSpPr>
        <p:spPr>
          <a:xfrm>
            <a:off x="457200" y="274638"/>
            <a:ext cx="8229600" cy="1143000"/>
          </a:xfrm>
        </p:spPr>
        <p:txBody>
          <a:bodyPr>
            <a:normAutofit fontScale="90000"/>
          </a:bodyPr>
          <a:lstStyle/>
          <a:p>
            <a:pPr eaLnBrk="1" hangingPunct="1">
              <a:defRPr/>
            </a:pPr>
            <a:r>
              <a:rPr lang="en-US"/>
              <a:t>What influences our perception of Pain?</a:t>
            </a:r>
          </a:p>
        </p:txBody>
      </p:sp>
      <p:sp>
        <p:nvSpPr>
          <p:cNvPr id="12" name="Rectangle 3">
            <a:extLst>
              <a:ext uri="{FF2B5EF4-FFF2-40B4-BE49-F238E27FC236}">
                <a16:creationId xmlns:a16="http://schemas.microsoft.com/office/drawing/2014/main" id="{C11F39E1-6F98-7F40-AFF9-88FB30406772}"/>
              </a:ext>
            </a:extLst>
          </p:cNvPr>
          <p:cNvSpPr>
            <a:spLocks noGrp="1" noChangeArrowheads="1"/>
          </p:cNvSpPr>
          <p:nvPr>
            <p:ph idx="1"/>
          </p:nvPr>
        </p:nvSpPr>
        <p:spPr>
          <a:xfrm>
            <a:off x="457200" y="1600200"/>
            <a:ext cx="8229600" cy="4525963"/>
          </a:xfrm>
        </p:spPr>
        <p:txBody>
          <a:bodyPr/>
          <a:lstStyle/>
          <a:p>
            <a:pPr eaLnBrk="1" hangingPunct="1">
              <a:defRPr/>
            </a:pPr>
            <a:r>
              <a:rPr lang="en-US" dirty="0"/>
              <a:t>Parents</a:t>
            </a:r>
          </a:p>
          <a:p>
            <a:pPr eaLnBrk="1" hangingPunct="1">
              <a:defRPr/>
            </a:pPr>
            <a:r>
              <a:rPr lang="en-US" dirty="0"/>
              <a:t>Genetics</a:t>
            </a:r>
          </a:p>
          <a:p>
            <a:pPr eaLnBrk="1" hangingPunct="1">
              <a:defRPr/>
            </a:pPr>
            <a:r>
              <a:rPr lang="en-US" dirty="0"/>
              <a:t>Anticipation</a:t>
            </a:r>
          </a:p>
          <a:p>
            <a:pPr eaLnBrk="1" hangingPunct="1">
              <a:defRPr/>
            </a:pPr>
            <a:r>
              <a:rPr lang="en-US" dirty="0"/>
              <a:t>Thoughts</a:t>
            </a:r>
          </a:p>
          <a:p>
            <a:pPr eaLnBrk="1" hangingPunct="1">
              <a:defRPr/>
            </a:pPr>
            <a:r>
              <a:rPr lang="en-US" dirty="0"/>
              <a:t>Emotions  anger, forgiveness</a:t>
            </a:r>
          </a:p>
          <a:p>
            <a:pPr eaLnBrk="1" hangingPunct="1">
              <a:defRPr/>
            </a:pPr>
            <a:r>
              <a:rPr lang="en-US" dirty="0"/>
              <a:t>Stress and tension</a:t>
            </a:r>
          </a:p>
          <a:p>
            <a:pPr eaLnBrk="1" hangingPunct="1">
              <a:defRPr/>
            </a:pPr>
            <a:r>
              <a:rPr lang="en-US" dirty="0"/>
              <a:t>History of abuse and or trauma</a:t>
            </a:r>
          </a:p>
          <a:p>
            <a:pPr eaLnBrk="1" hangingPunct="1">
              <a:buFont typeface="Wingdings" pitchFamily="2" charset="2"/>
              <a:buNone/>
              <a:defRPr/>
            </a:pPr>
            <a:endParaRPr lang="en-US" dirty="0"/>
          </a:p>
        </p:txBody>
      </p:sp>
    </p:spTree>
    <p:extLst>
      <p:ext uri="{BB962C8B-B14F-4D97-AF65-F5344CB8AC3E}">
        <p14:creationId xmlns:p14="http://schemas.microsoft.com/office/powerpoint/2010/main" val="3550969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613864" y="2188313"/>
            <a:ext cx="237566" cy="369332"/>
          </a:xfrm>
          <a:prstGeom prst="rect">
            <a:avLst/>
          </a:prstGeom>
        </p:spPr>
        <p:txBody>
          <a:bodyPr wrap="none">
            <a:spAutoFit/>
          </a:bodyPr>
          <a:lstStyle/>
          <a:p>
            <a:r>
              <a:rPr lang="sk-SK" dirty="0"/>
              <a:t> </a:t>
            </a:r>
            <a:endParaRPr lang="en-US" dirty="0"/>
          </a:p>
        </p:txBody>
      </p:sp>
      <p:pic>
        <p:nvPicPr>
          <p:cNvPr id="11" name="Picture 2052">
            <a:extLst>
              <a:ext uri="{FF2B5EF4-FFF2-40B4-BE49-F238E27FC236}">
                <a16:creationId xmlns:a16="http://schemas.microsoft.com/office/drawing/2014/main" id="{7F786826-3078-E346-9E9C-12DBB3A89B57}"/>
              </a:ext>
            </a:extLst>
          </p:cNvPr>
          <p:cNvPicPr>
            <a:picLocks noChangeAspect="1" noChangeArrowheads="1"/>
          </p:cNvPicPr>
          <p:nvPr/>
        </p:nvPicPr>
        <p:blipFill>
          <a:blip r:embed="rId3" cstate="print"/>
          <a:srcRect/>
          <a:stretch>
            <a:fillRect/>
          </a:stretch>
        </p:blipFill>
        <p:spPr bwMode="auto">
          <a:xfrm>
            <a:off x="3665847" y="1458579"/>
            <a:ext cx="1524000" cy="1371600"/>
          </a:xfrm>
          <a:prstGeom prst="rect">
            <a:avLst/>
          </a:prstGeom>
          <a:noFill/>
          <a:ln w="9525">
            <a:noFill/>
            <a:miter lim="800000"/>
            <a:headEnd/>
            <a:tailEnd/>
          </a:ln>
        </p:spPr>
      </p:pic>
      <p:sp>
        <p:nvSpPr>
          <p:cNvPr id="12" name="Rectangle 2055">
            <a:extLst>
              <a:ext uri="{FF2B5EF4-FFF2-40B4-BE49-F238E27FC236}">
                <a16:creationId xmlns:a16="http://schemas.microsoft.com/office/drawing/2014/main" id="{0031B0DE-8A65-F24E-B484-CA303BD36A01}"/>
              </a:ext>
            </a:extLst>
          </p:cNvPr>
          <p:cNvSpPr>
            <a:spLocks noGrp="1" noChangeArrowheads="1"/>
          </p:cNvSpPr>
          <p:nvPr>
            <p:ph type="title"/>
          </p:nvPr>
        </p:nvSpPr>
        <p:spPr>
          <a:xfrm>
            <a:off x="728972" y="102694"/>
            <a:ext cx="7550150" cy="1295400"/>
          </a:xfrm>
        </p:spPr>
        <p:txBody>
          <a:bodyPr/>
          <a:lstStyle/>
          <a:p>
            <a:pPr algn="ctr" eaLnBrk="1" hangingPunct="1">
              <a:defRPr/>
            </a:pPr>
            <a:r>
              <a:rPr lang="en-US" sz="3600" dirty="0"/>
              <a:t>Step Five: CHOICE </a:t>
            </a:r>
            <a:br>
              <a:rPr lang="en-US" sz="3600" dirty="0"/>
            </a:br>
            <a:r>
              <a:rPr lang="en-US" sz="3600" dirty="0"/>
              <a:t>Reacting vs. Responding </a:t>
            </a:r>
          </a:p>
        </p:txBody>
      </p:sp>
      <p:sp>
        <p:nvSpPr>
          <p:cNvPr id="13" name="Text Box 2081">
            <a:extLst>
              <a:ext uri="{FF2B5EF4-FFF2-40B4-BE49-F238E27FC236}">
                <a16:creationId xmlns:a16="http://schemas.microsoft.com/office/drawing/2014/main" id="{BF9E4C34-A6F1-9B47-A8A4-E97B204030BD}"/>
              </a:ext>
            </a:extLst>
          </p:cNvPr>
          <p:cNvSpPr txBox="1">
            <a:spLocks noChangeArrowheads="1"/>
          </p:cNvSpPr>
          <p:nvPr/>
        </p:nvSpPr>
        <p:spPr bwMode="auto">
          <a:xfrm>
            <a:off x="389247" y="1610979"/>
            <a:ext cx="2895600" cy="1738313"/>
          </a:xfrm>
          <a:prstGeom prst="rect">
            <a:avLst/>
          </a:prstGeom>
          <a:noFill/>
          <a:ln w="9525">
            <a:noFill/>
            <a:miter lim="800000"/>
            <a:headEnd/>
            <a:tailEnd/>
          </a:ln>
        </p:spPr>
        <p:txBody>
          <a:bodyPr wrap="square">
            <a:spAutoFit/>
          </a:bodyPr>
          <a:lstStyle/>
          <a:p>
            <a:r>
              <a:rPr lang="en-US" sz="2800" b="1">
                <a:latin typeface="Arial" charset="0"/>
              </a:rPr>
              <a:t>React</a:t>
            </a:r>
          </a:p>
          <a:p>
            <a:pPr>
              <a:buFontTx/>
              <a:buChar char="•"/>
            </a:pPr>
            <a:r>
              <a:rPr lang="en-US" sz="2000">
                <a:latin typeface="Arial" charset="0"/>
              </a:rPr>
              <a:t> Stress Response</a:t>
            </a:r>
          </a:p>
          <a:p>
            <a:pPr lvl="1">
              <a:buFontTx/>
              <a:buChar char="•"/>
            </a:pPr>
            <a:r>
              <a:rPr lang="en-US" sz="2000">
                <a:latin typeface="Arial" charset="0"/>
              </a:rPr>
              <a:t>Muscle tension</a:t>
            </a:r>
          </a:p>
          <a:p>
            <a:pPr>
              <a:buFontTx/>
              <a:buChar char="•"/>
            </a:pPr>
            <a:r>
              <a:rPr lang="en-US" sz="2000">
                <a:latin typeface="Arial" charset="0"/>
              </a:rPr>
              <a:t> Avoidance</a:t>
            </a:r>
          </a:p>
          <a:p>
            <a:endParaRPr lang="en-US" sz="2000">
              <a:latin typeface="Arial" charset="0"/>
            </a:endParaRPr>
          </a:p>
        </p:txBody>
      </p:sp>
      <p:sp>
        <p:nvSpPr>
          <p:cNvPr id="14" name="Text Box 2082">
            <a:extLst>
              <a:ext uri="{FF2B5EF4-FFF2-40B4-BE49-F238E27FC236}">
                <a16:creationId xmlns:a16="http://schemas.microsoft.com/office/drawing/2014/main" id="{7E3C9943-6548-E948-AD9A-DB82D2346A4E}"/>
              </a:ext>
            </a:extLst>
          </p:cNvPr>
          <p:cNvSpPr txBox="1">
            <a:spLocks noChangeArrowheads="1"/>
          </p:cNvSpPr>
          <p:nvPr/>
        </p:nvSpPr>
        <p:spPr bwMode="auto">
          <a:xfrm>
            <a:off x="6180447" y="1534779"/>
            <a:ext cx="2895600" cy="2677656"/>
          </a:xfrm>
          <a:prstGeom prst="rect">
            <a:avLst/>
          </a:prstGeom>
          <a:noFill/>
          <a:ln w="9525">
            <a:noFill/>
            <a:miter lim="800000"/>
            <a:headEnd/>
            <a:tailEnd/>
          </a:ln>
        </p:spPr>
        <p:txBody>
          <a:bodyPr wrap="square">
            <a:spAutoFit/>
          </a:bodyPr>
          <a:lstStyle/>
          <a:p>
            <a:r>
              <a:rPr lang="en-US" sz="2800" b="1" dirty="0">
                <a:latin typeface="Arial" charset="0"/>
              </a:rPr>
              <a:t>Respond</a:t>
            </a:r>
          </a:p>
          <a:p>
            <a:pPr>
              <a:buFontTx/>
              <a:buChar char="•"/>
            </a:pPr>
            <a:r>
              <a:rPr lang="en-US" sz="2000" dirty="0">
                <a:latin typeface="Arial" charset="0"/>
              </a:rPr>
              <a:t>Mindfulness</a:t>
            </a:r>
          </a:p>
          <a:p>
            <a:pPr lvl="1">
              <a:buFontTx/>
              <a:buChar char="•"/>
            </a:pPr>
            <a:r>
              <a:rPr lang="en-US" sz="2000" dirty="0">
                <a:latin typeface="Arial" charset="0"/>
              </a:rPr>
              <a:t>Relaxation</a:t>
            </a:r>
          </a:p>
          <a:p>
            <a:pPr lvl="1">
              <a:buFontTx/>
              <a:buChar char="•"/>
            </a:pPr>
            <a:r>
              <a:rPr lang="en-US" sz="2000" dirty="0">
                <a:latin typeface="Arial" charset="0"/>
              </a:rPr>
              <a:t>Choice Acceptance/ Equanimity</a:t>
            </a:r>
          </a:p>
          <a:p>
            <a:endParaRPr lang="en-US" sz="2000" dirty="0">
              <a:latin typeface="Arial" charset="0"/>
            </a:endParaRPr>
          </a:p>
          <a:p>
            <a:endParaRPr lang="en-US" sz="2000" dirty="0">
              <a:latin typeface="Arial" charset="0"/>
            </a:endParaRPr>
          </a:p>
        </p:txBody>
      </p:sp>
      <p:sp>
        <p:nvSpPr>
          <p:cNvPr id="15" name="Freeform 2083">
            <a:extLst>
              <a:ext uri="{FF2B5EF4-FFF2-40B4-BE49-F238E27FC236}">
                <a16:creationId xmlns:a16="http://schemas.microsoft.com/office/drawing/2014/main" id="{C1D83961-709F-AE47-A25F-069600B422A6}"/>
              </a:ext>
            </a:extLst>
          </p:cNvPr>
          <p:cNvSpPr>
            <a:spLocks/>
          </p:cNvSpPr>
          <p:nvPr/>
        </p:nvSpPr>
        <p:spPr bwMode="auto">
          <a:xfrm>
            <a:off x="2599047" y="1991979"/>
            <a:ext cx="914400" cy="152400"/>
          </a:xfrm>
          <a:custGeom>
            <a:avLst/>
            <a:gdLst>
              <a:gd name="T0" fmla="*/ 576 w 576"/>
              <a:gd name="T1" fmla="*/ 0 h 96"/>
              <a:gd name="T2" fmla="*/ 0 w 576"/>
              <a:gd name="T3" fmla="*/ 96 h 96"/>
              <a:gd name="T4" fmla="*/ 0 60000 65536"/>
              <a:gd name="T5" fmla="*/ 0 60000 65536"/>
              <a:gd name="T6" fmla="*/ 0 w 576"/>
              <a:gd name="T7" fmla="*/ 0 h 96"/>
              <a:gd name="T8" fmla="*/ 576 w 576"/>
              <a:gd name="T9" fmla="*/ 96 h 96"/>
            </a:gdLst>
            <a:ahLst/>
            <a:cxnLst>
              <a:cxn ang="T4">
                <a:pos x="T0" y="T1"/>
              </a:cxn>
              <a:cxn ang="T5">
                <a:pos x="T2" y="T3"/>
              </a:cxn>
            </a:cxnLst>
            <a:rect l="T6" t="T7" r="T8" b="T9"/>
            <a:pathLst>
              <a:path w="576" h="96">
                <a:moveTo>
                  <a:pt x="576" y="0"/>
                </a:moveTo>
                <a:lnTo>
                  <a:pt x="0" y="96"/>
                </a:lnTo>
              </a:path>
            </a:pathLst>
          </a:custGeom>
          <a:solidFill>
            <a:schemeClr val="tx1"/>
          </a:solidFill>
          <a:ln w="19050">
            <a:solidFill>
              <a:schemeClr val="tx1"/>
            </a:solidFill>
            <a:round/>
            <a:headEnd type="none" w="med" len="med"/>
            <a:tailEnd type="triangle" w="med" len="med"/>
          </a:ln>
        </p:spPr>
        <p:txBody>
          <a:bodyPr/>
          <a:lstStyle/>
          <a:p>
            <a:endParaRPr lang="en-US"/>
          </a:p>
        </p:txBody>
      </p:sp>
      <p:sp>
        <p:nvSpPr>
          <p:cNvPr id="16" name="Line 2084">
            <a:extLst>
              <a:ext uri="{FF2B5EF4-FFF2-40B4-BE49-F238E27FC236}">
                <a16:creationId xmlns:a16="http://schemas.microsoft.com/office/drawing/2014/main" id="{84756E2D-FFBB-DB4D-9007-1EBECD53828A}"/>
              </a:ext>
            </a:extLst>
          </p:cNvPr>
          <p:cNvSpPr>
            <a:spLocks noChangeShapeType="1"/>
          </p:cNvSpPr>
          <p:nvPr/>
        </p:nvSpPr>
        <p:spPr bwMode="auto">
          <a:xfrm>
            <a:off x="5342247" y="1991979"/>
            <a:ext cx="838200" cy="152400"/>
          </a:xfrm>
          <a:prstGeom prst="line">
            <a:avLst/>
          </a:prstGeom>
          <a:noFill/>
          <a:ln w="19050">
            <a:solidFill>
              <a:schemeClr val="tx1"/>
            </a:solidFill>
            <a:round/>
            <a:headEnd/>
            <a:tailEnd type="triangle" w="med" len="med"/>
          </a:ln>
        </p:spPr>
        <p:txBody>
          <a:bodyPr/>
          <a:lstStyle/>
          <a:p>
            <a:endParaRPr lang="en-US"/>
          </a:p>
        </p:txBody>
      </p:sp>
      <p:sp>
        <p:nvSpPr>
          <p:cNvPr id="17" name="Text Box 2085">
            <a:extLst>
              <a:ext uri="{FF2B5EF4-FFF2-40B4-BE49-F238E27FC236}">
                <a16:creationId xmlns:a16="http://schemas.microsoft.com/office/drawing/2014/main" id="{395F0555-3486-5F49-AA58-97DFE391B32C}"/>
              </a:ext>
            </a:extLst>
          </p:cNvPr>
          <p:cNvSpPr txBox="1">
            <a:spLocks noChangeArrowheads="1"/>
          </p:cNvSpPr>
          <p:nvPr/>
        </p:nvSpPr>
        <p:spPr bwMode="auto">
          <a:xfrm>
            <a:off x="3589647" y="2906379"/>
            <a:ext cx="1828800" cy="1006475"/>
          </a:xfrm>
          <a:prstGeom prst="rect">
            <a:avLst/>
          </a:prstGeom>
          <a:noFill/>
          <a:ln w="9525">
            <a:noFill/>
            <a:miter lim="800000"/>
            <a:headEnd/>
            <a:tailEnd/>
          </a:ln>
        </p:spPr>
        <p:txBody>
          <a:bodyPr wrap="square">
            <a:spAutoFit/>
          </a:bodyPr>
          <a:lstStyle/>
          <a:p>
            <a:r>
              <a:rPr lang="en-US" sz="2000">
                <a:latin typeface="Arial" charset="0"/>
              </a:rPr>
              <a:t>Emotional and Physical Pain </a:t>
            </a:r>
          </a:p>
          <a:p>
            <a:endParaRPr lang="en-US" sz="2000">
              <a:latin typeface="Arial" charset="0"/>
            </a:endParaRPr>
          </a:p>
        </p:txBody>
      </p:sp>
      <p:sp>
        <p:nvSpPr>
          <p:cNvPr id="18" name="Line 2086">
            <a:extLst>
              <a:ext uri="{FF2B5EF4-FFF2-40B4-BE49-F238E27FC236}">
                <a16:creationId xmlns:a16="http://schemas.microsoft.com/office/drawing/2014/main" id="{4D203908-1DA9-2647-8DF9-64CA4E398B2A}"/>
              </a:ext>
            </a:extLst>
          </p:cNvPr>
          <p:cNvSpPr>
            <a:spLocks noChangeShapeType="1"/>
          </p:cNvSpPr>
          <p:nvPr/>
        </p:nvSpPr>
        <p:spPr bwMode="auto">
          <a:xfrm flipV="1">
            <a:off x="2792239" y="3707886"/>
            <a:ext cx="1371600" cy="1600200"/>
          </a:xfrm>
          <a:prstGeom prst="line">
            <a:avLst/>
          </a:prstGeom>
          <a:noFill/>
          <a:ln w="19050">
            <a:solidFill>
              <a:schemeClr val="tx1"/>
            </a:solidFill>
            <a:round/>
            <a:headEnd/>
            <a:tailEnd type="triangle" w="med" len="med"/>
          </a:ln>
        </p:spPr>
        <p:txBody>
          <a:bodyPr/>
          <a:lstStyle/>
          <a:p>
            <a:endParaRPr lang="en-US"/>
          </a:p>
        </p:txBody>
      </p:sp>
      <p:sp>
        <p:nvSpPr>
          <p:cNvPr id="20" name="Text Box 2097">
            <a:extLst>
              <a:ext uri="{FF2B5EF4-FFF2-40B4-BE49-F238E27FC236}">
                <a16:creationId xmlns:a16="http://schemas.microsoft.com/office/drawing/2014/main" id="{06015280-9F45-7E4A-8C48-802326DAACD0}"/>
              </a:ext>
            </a:extLst>
          </p:cNvPr>
          <p:cNvSpPr txBox="1">
            <a:spLocks noChangeArrowheads="1"/>
          </p:cNvSpPr>
          <p:nvPr/>
        </p:nvSpPr>
        <p:spPr bwMode="auto">
          <a:xfrm>
            <a:off x="465447" y="4277979"/>
            <a:ext cx="2362200" cy="1311275"/>
          </a:xfrm>
          <a:prstGeom prst="rect">
            <a:avLst/>
          </a:prstGeom>
          <a:noFill/>
          <a:ln w="9525">
            <a:noFill/>
            <a:miter lim="800000"/>
            <a:headEnd/>
            <a:tailEnd/>
          </a:ln>
        </p:spPr>
        <p:txBody>
          <a:bodyPr wrap="square">
            <a:spAutoFit/>
          </a:bodyPr>
          <a:lstStyle/>
          <a:p>
            <a:r>
              <a:rPr lang="en-US" sz="2000">
                <a:latin typeface="Arial" charset="0"/>
              </a:rPr>
              <a:t>Maladaptive responses</a:t>
            </a:r>
          </a:p>
          <a:p>
            <a:r>
              <a:rPr lang="en-US" sz="2000">
                <a:latin typeface="Arial" charset="0"/>
              </a:rPr>
              <a:t>Increased disability/pathology</a:t>
            </a:r>
          </a:p>
        </p:txBody>
      </p:sp>
      <p:sp>
        <p:nvSpPr>
          <p:cNvPr id="21" name="Line 2099">
            <a:extLst>
              <a:ext uri="{FF2B5EF4-FFF2-40B4-BE49-F238E27FC236}">
                <a16:creationId xmlns:a16="http://schemas.microsoft.com/office/drawing/2014/main" id="{760044E7-83D0-D545-8766-CD5FD8ECB2FA}"/>
              </a:ext>
            </a:extLst>
          </p:cNvPr>
          <p:cNvSpPr>
            <a:spLocks noChangeShapeType="1"/>
          </p:cNvSpPr>
          <p:nvPr/>
        </p:nvSpPr>
        <p:spPr bwMode="auto">
          <a:xfrm>
            <a:off x="1303647" y="3287379"/>
            <a:ext cx="0" cy="914400"/>
          </a:xfrm>
          <a:prstGeom prst="line">
            <a:avLst/>
          </a:prstGeom>
          <a:noFill/>
          <a:ln w="19050">
            <a:solidFill>
              <a:schemeClr val="tx1"/>
            </a:solidFill>
            <a:round/>
            <a:headEnd/>
            <a:tailEnd type="triangle" w="med" len="med"/>
          </a:ln>
        </p:spPr>
        <p:txBody>
          <a:bodyPr/>
          <a:lstStyle/>
          <a:p>
            <a:endParaRPr lang="en-US"/>
          </a:p>
        </p:txBody>
      </p:sp>
      <p:sp>
        <p:nvSpPr>
          <p:cNvPr id="22" name="Text Box 2100">
            <a:extLst>
              <a:ext uri="{FF2B5EF4-FFF2-40B4-BE49-F238E27FC236}">
                <a16:creationId xmlns:a16="http://schemas.microsoft.com/office/drawing/2014/main" id="{95AC2352-B9AF-8B4D-9543-FC1E35941028}"/>
              </a:ext>
            </a:extLst>
          </p:cNvPr>
          <p:cNvSpPr txBox="1">
            <a:spLocks noChangeArrowheads="1"/>
          </p:cNvSpPr>
          <p:nvPr/>
        </p:nvSpPr>
        <p:spPr bwMode="auto">
          <a:xfrm>
            <a:off x="6256647" y="4506579"/>
            <a:ext cx="2895600" cy="1006475"/>
          </a:xfrm>
          <a:prstGeom prst="rect">
            <a:avLst/>
          </a:prstGeom>
          <a:noFill/>
          <a:ln w="9525">
            <a:noFill/>
            <a:miter lim="800000"/>
            <a:headEnd/>
            <a:tailEnd/>
          </a:ln>
        </p:spPr>
        <p:txBody>
          <a:bodyPr wrap="square">
            <a:spAutoFit/>
          </a:bodyPr>
          <a:lstStyle/>
          <a:p>
            <a:r>
              <a:rPr lang="en-US" sz="2000">
                <a:latin typeface="Arial" charset="0"/>
              </a:rPr>
              <a:t>Reduces habitual maladaptive responses</a:t>
            </a:r>
            <a:r>
              <a:rPr lang="en-US" sz="2000">
                <a:latin typeface="Century Gothic" pitchFamily="34" charset="0"/>
              </a:rPr>
              <a:t> </a:t>
            </a:r>
          </a:p>
          <a:p>
            <a:r>
              <a:rPr lang="en-US" sz="2000">
                <a:latin typeface="Arial" charset="0"/>
              </a:rPr>
              <a:t>Improved quality of life</a:t>
            </a:r>
          </a:p>
        </p:txBody>
      </p:sp>
      <p:sp>
        <p:nvSpPr>
          <p:cNvPr id="23" name="Line 2101">
            <a:extLst>
              <a:ext uri="{FF2B5EF4-FFF2-40B4-BE49-F238E27FC236}">
                <a16:creationId xmlns:a16="http://schemas.microsoft.com/office/drawing/2014/main" id="{8B396BB6-2DD6-5242-9A85-521B729E88F1}"/>
              </a:ext>
            </a:extLst>
          </p:cNvPr>
          <p:cNvSpPr>
            <a:spLocks noChangeShapeType="1"/>
          </p:cNvSpPr>
          <p:nvPr/>
        </p:nvSpPr>
        <p:spPr bwMode="auto">
          <a:xfrm>
            <a:off x="7247247" y="3439779"/>
            <a:ext cx="0" cy="114300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124479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5" name="Rectangle 2">
            <a:extLst>
              <a:ext uri="{FF2B5EF4-FFF2-40B4-BE49-F238E27FC236}">
                <a16:creationId xmlns:a16="http://schemas.microsoft.com/office/drawing/2014/main" id="{FBF660CE-C1CE-024A-B417-8CDC39C6F431}"/>
              </a:ext>
            </a:extLst>
          </p:cNvPr>
          <p:cNvSpPr>
            <a:spLocks noGrp="1" noChangeArrowheads="1"/>
          </p:cNvSpPr>
          <p:nvPr>
            <p:ph type="title"/>
          </p:nvPr>
        </p:nvSpPr>
        <p:spPr>
          <a:xfrm>
            <a:off x="457200" y="274638"/>
            <a:ext cx="8229600" cy="1143000"/>
          </a:xfrm>
        </p:spPr>
        <p:txBody>
          <a:bodyPr>
            <a:normAutofit/>
          </a:bodyPr>
          <a:lstStyle/>
          <a:p>
            <a:pPr eaLnBrk="1" hangingPunct="1">
              <a:defRPr/>
            </a:pPr>
            <a:r>
              <a:rPr lang="en-US" dirty="0"/>
              <a:t>The Research</a:t>
            </a:r>
          </a:p>
        </p:txBody>
      </p:sp>
      <p:sp>
        <p:nvSpPr>
          <p:cNvPr id="16" name="Rectangle 3">
            <a:extLst>
              <a:ext uri="{FF2B5EF4-FFF2-40B4-BE49-F238E27FC236}">
                <a16:creationId xmlns:a16="http://schemas.microsoft.com/office/drawing/2014/main" id="{0237EC8E-8F3A-0E4E-BEBD-FBD142D4ADA8}"/>
              </a:ext>
            </a:extLst>
          </p:cNvPr>
          <p:cNvSpPr>
            <a:spLocks noGrp="1" noChangeArrowheads="1"/>
          </p:cNvSpPr>
          <p:nvPr>
            <p:ph idx="1"/>
          </p:nvPr>
        </p:nvSpPr>
        <p:spPr>
          <a:xfrm>
            <a:off x="457200" y="1600200"/>
            <a:ext cx="8229600" cy="4525963"/>
          </a:xfrm>
        </p:spPr>
        <p:txBody>
          <a:bodyPr/>
          <a:lstStyle/>
          <a:p>
            <a:pPr eaLnBrk="1" hangingPunct="1">
              <a:lnSpc>
                <a:spcPct val="80000"/>
              </a:lnSpc>
              <a:defRPr/>
            </a:pPr>
            <a:r>
              <a:rPr lang="en-US" sz="2800"/>
              <a:t>Provide clients with key research </a:t>
            </a:r>
          </a:p>
          <a:p>
            <a:pPr lvl="1" eaLnBrk="1" hangingPunct="1">
              <a:lnSpc>
                <a:spcPct val="80000"/>
              </a:lnSpc>
              <a:defRPr/>
            </a:pPr>
            <a:r>
              <a:rPr lang="en-US" sz="2400"/>
              <a:t>Chronic Pain/Illness </a:t>
            </a:r>
            <a:r>
              <a:rPr lang="en-US" sz="1200"/>
              <a:t>(Kabat Zinn 1982, 1985, 1987)</a:t>
            </a:r>
            <a:r>
              <a:rPr lang="en-US" sz="2400"/>
              <a:t>	</a:t>
            </a:r>
          </a:p>
          <a:p>
            <a:pPr lvl="1" eaLnBrk="1" hangingPunct="1">
              <a:lnSpc>
                <a:spcPct val="80000"/>
              </a:lnSpc>
              <a:defRPr/>
            </a:pPr>
            <a:r>
              <a:rPr lang="en-US" sz="2400"/>
              <a:t>Chronic Depression </a:t>
            </a:r>
            <a:r>
              <a:rPr lang="en-US" sz="1200"/>
              <a:t>(Segal, Williams, &amp; Teasdale, 2002)</a:t>
            </a:r>
          </a:p>
          <a:p>
            <a:pPr lvl="1" eaLnBrk="1" hangingPunct="1">
              <a:lnSpc>
                <a:spcPct val="80000"/>
              </a:lnSpc>
              <a:defRPr/>
            </a:pPr>
            <a:r>
              <a:rPr lang="en-US" sz="2400"/>
              <a:t>Anxiety </a:t>
            </a:r>
            <a:r>
              <a:rPr lang="en-US" sz="1000"/>
              <a:t>(Baer, 2003; Garland, 2007; Kabat Zinn, 1990; Shapiro &amp; Schwartz, 2000)</a:t>
            </a:r>
          </a:p>
          <a:p>
            <a:pPr lvl="1" eaLnBrk="1" hangingPunct="1">
              <a:lnSpc>
                <a:spcPct val="80000"/>
              </a:lnSpc>
              <a:defRPr/>
            </a:pPr>
            <a:r>
              <a:rPr lang="en-US" sz="2400"/>
              <a:t>Borderline Personality Disorder, Suicidal Ideation </a:t>
            </a:r>
            <a:r>
              <a:rPr lang="en-US" sz="1200"/>
              <a:t>(Linehan, 1993)</a:t>
            </a:r>
          </a:p>
          <a:p>
            <a:pPr lvl="1" eaLnBrk="1" hangingPunct="1">
              <a:lnSpc>
                <a:spcPct val="80000"/>
              </a:lnSpc>
              <a:defRPr/>
            </a:pPr>
            <a:r>
              <a:rPr lang="en-US" sz="2400"/>
              <a:t>Psychotic Delusions </a:t>
            </a:r>
            <a:r>
              <a:rPr lang="en-US" sz="1200"/>
              <a:t>(Bach &amp; Hayes, 2002)</a:t>
            </a:r>
          </a:p>
          <a:p>
            <a:pPr lvl="1" eaLnBrk="1" hangingPunct="1">
              <a:lnSpc>
                <a:spcPct val="80000"/>
              </a:lnSpc>
              <a:defRPr/>
            </a:pPr>
            <a:r>
              <a:rPr lang="en-US" sz="2400"/>
              <a:t>Trauma  </a:t>
            </a:r>
            <a:r>
              <a:rPr lang="en-US" sz="1200"/>
              <a:t>(Follete &amp; Vijay, 2009)</a:t>
            </a:r>
          </a:p>
          <a:p>
            <a:pPr lvl="1" eaLnBrk="1" hangingPunct="1">
              <a:lnSpc>
                <a:spcPct val="80000"/>
              </a:lnSpc>
              <a:defRPr/>
            </a:pPr>
            <a:r>
              <a:rPr lang="en-US" sz="2400"/>
              <a:t> Co-occurring addictive and mood disorders </a:t>
            </a:r>
            <a:r>
              <a:rPr lang="en-US" sz="1000"/>
              <a:t>(Hoppes, 2006 in Kocovski, 2009)</a:t>
            </a:r>
          </a:p>
          <a:p>
            <a:pPr lvl="1" eaLnBrk="1" hangingPunct="1">
              <a:lnSpc>
                <a:spcPct val="80000"/>
              </a:lnSpc>
              <a:defRPr/>
            </a:pPr>
            <a:endParaRPr lang="en-US" sz="1000"/>
          </a:p>
          <a:p>
            <a:pPr lvl="1" eaLnBrk="1" hangingPunct="1">
              <a:lnSpc>
                <a:spcPct val="80000"/>
              </a:lnSpc>
              <a:defRPr/>
            </a:pPr>
            <a:endParaRPr lang="en-US" sz="2400"/>
          </a:p>
          <a:p>
            <a:pPr lvl="1" eaLnBrk="1" hangingPunct="1">
              <a:lnSpc>
                <a:spcPct val="80000"/>
              </a:lnSpc>
              <a:buFontTx/>
              <a:buChar char="-"/>
              <a:defRPr/>
            </a:pPr>
            <a:endParaRPr lang="en-US" sz="2400"/>
          </a:p>
        </p:txBody>
      </p:sp>
    </p:spTree>
    <p:extLst>
      <p:ext uri="{BB962C8B-B14F-4D97-AF65-F5344CB8AC3E}">
        <p14:creationId xmlns:p14="http://schemas.microsoft.com/office/powerpoint/2010/main" val="2249488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3E50983F-F42E-6843-9273-8A2838FFE005}"/>
              </a:ext>
            </a:extLst>
          </p:cNvPr>
          <p:cNvSpPr>
            <a:spLocks noGrp="1" noChangeArrowheads="1"/>
          </p:cNvSpPr>
          <p:nvPr>
            <p:ph type="title"/>
          </p:nvPr>
        </p:nvSpPr>
        <p:spPr>
          <a:xfrm>
            <a:off x="457200" y="274638"/>
            <a:ext cx="8229600" cy="1143000"/>
          </a:xfrm>
        </p:spPr>
        <p:txBody>
          <a:bodyPr/>
          <a:lstStyle/>
          <a:p>
            <a:pPr eaLnBrk="1" hangingPunct="1">
              <a:defRPr/>
            </a:pPr>
            <a:r>
              <a:rPr lang="en-US"/>
              <a:t>Research: Neuroplasticity</a:t>
            </a:r>
          </a:p>
        </p:txBody>
      </p:sp>
      <p:sp>
        <p:nvSpPr>
          <p:cNvPr id="12" name="Rectangle 3">
            <a:extLst>
              <a:ext uri="{FF2B5EF4-FFF2-40B4-BE49-F238E27FC236}">
                <a16:creationId xmlns:a16="http://schemas.microsoft.com/office/drawing/2014/main" id="{0919B7D4-BF47-8741-B255-F577EAB092C7}"/>
              </a:ext>
            </a:extLst>
          </p:cNvPr>
          <p:cNvSpPr>
            <a:spLocks noGrp="1" noChangeArrowheads="1"/>
          </p:cNvSpPr>
          <p:nvPr>
            <p:ph idx="1"/>
          </p:nvPr>
        </p:nvSpPr>
        <p:spPr>
          <a:xfrm>
            <a:off x="457200" y="1600200"/>
            <a:ext cx="8229600" cy="4525963"/>
          </a:xfrm>
        </p:spPr>
        <p:txBody>
          <a:bodyPr/>
          <a:lstStyle/>
          <a:p>
            <a:pPr eaLnBrk="1" hangingPunct="1">
              <a:lnSpc>
                <a:spcPct val="80000"/>
              </a:lnSpc>
              <a:buFont typeface="Wingdings" pitchFamily="2" charset="2"/>
              <a:buNone/>
              <a:defRPr/>
            </a:pPr>
            <a:r>
              <a:rPr lang="en-US" sz="2400" dirty="0"/>
              <a:t>Changes in Brain Structure and Function</a:t>
            </a:r>
          </a:p>
          <a:p>
            <a:pPr eaLnBrk="1" hangingPunct="1">
              <a:lnSpc>
                <a:spcPct val="80000"/>
              </a:lnSpc>
              <a:buFont typeface="Wingdings" pitchFamily="2" charset="2"/>
              <a:buNone/>
              <a:defRPr/>
            </a:pPr>
            <a:endParaRPr lang="en-US" sz="2400" dirty="0"/>
          </a:p>
          <a:p>
            <a:pPr eaLnBrk="1" hangingPunct="1">
              <a:lnSpc>
                <a:spcPct val="80000"/>
              </a:lnSpc>
              <a:defRPr/>
            </a:pPr>
            <a:r>
              <a:rPr lang="en-US" sz="1800" dirty="0"/>
              <a:t>Increased cortical thickness in anterior insular, sensory cortex, prefrontal cortex, and may deter cortical thinning that occurs with age  </a:t>
            </a:r>
            <a:r>
              <a:rPr lang="en-US" sz="1200" dirty="0"/>
              <a:t>(Lazar, 2005 in </a:t>
            </a:r>
            <a:r>
              <a:rPr lang="en-US" sz="1200" dirty="0" err="1"/>
              <a:t>Treadway</a:t>
            </a:r>
            <a:r>
              <a:rPr lang="en-US" sz="1200" dirty="0"/>
              <a:t> &amp; Lazar, 2009)</a:t>
            </a:r>
          </a:p>
          <a:p>
            <a:pPr eaLnBrk="1" hangingPunct="1">
              <a:lnSpc>
                <a:spcPct val="80000"/>
              </a:lnSpc>
              <a:defRPr/>
            </a:pPr>
            <a:r>
              <a:rPr lang="en-US" sz="1800" dirty="0"/>
              <a:t>Increase in left Hemisphere activity (positive feelings) </a:t>
            </a:r>
          </a:p>
          <a:p>
            <a:pPr lvl="1" eaLnBrk="1" hangingPunct="1">
              <a:lnSpc>
                <a:spcPct val="80000"/>
              </a:lnSpc>
              <a:buFontTx/>
              <a:buNone/>
              <a:defRPr/>
            </a:pPr>
            <a:r>
              <a:rPr lang="en-US" sz="1000" dirty="0"/>
              <a:t>						(Davidson et al., 2003, 2008)</a:t>
            </a:r>
          </a:p>
          <a:p>
            <a:pPr eaLnBrk="1" hangingPunct="1">
              <a:lnSpc>
                <a:spcPct val="80000"/>
              </a:lnSpc>
              <a:defRPr/>
            </a:pPr>
            <a:r>
              <a:rPr lang="en-US" sz="1800" dirty="0"/>
              <a:t>Increase in alpha waves (EEG) associated with relaxation</a:t>
            </a:r>
          </a:p>
          <a:p>
            <a:pPr eaLnBrk="1" hangingPunct="1">
              <a:lnSpc>
                <a:spcPct val="80000"/>
              </a:lnSpc>
              <a:defRPr/>
            </a:pPr>
            <a:r>
              <a:rPr lang="en-US" sz="1800" dirty="0"/>
              <a:t>Increased sustained attention, decreased habituation</a:t>
            </a:r>
          </a:p>
          <a:p>
            <a:pPr eaLnBrk="1" hangingPunct="1">
              <a:lnSpc>
                <a:spcPct val="80000"/>
              </a:lnSpc>
              <a:defRPr/>
            </a:pPr>
            <a:r>
              <a:rPr lang="en-US" sz="1800" dirty="0"/>
              <a:t>Increased </a:t>
            </a:r>
            <a:r>
              <a:rPr lang="en-US" sz="1800" dirty="0" err="1"/>
              <a:t>cingulate</a:t>
            </a:r>
            <a:r>
              <a:rPr lang="en-US" sz="1800" dirty="0"/>
              <a:t> cortex (attention, decision making, motivation, motor control)</a:t>
            </a:r>
          </a:p>
          <a:p>
            <a:pPr eaLnBrk="1" hangingPunct="1">
              <a:lnSpc>
                <a:spcPct val="80000"/>
              </a:lnSpc>
              <a:defRPr/>
            </a:pPr>
            <a:r>
              <a:rPr lang="en-US" sz="1800" dirty="0"/>
              <a:t>Insular function (</a:t>
            </a:r>
            <a:r>
              <a:rPr lang="en-US" sz="1800" dirty="0" err="1"/>
              <a:t>interoception</a:t>
            </a:r>
            <a:r>
              <a:rPr lang="en-US" sz="1800" dirty="0"/>
              <a:t>, depression, guilt, pain, plays role in various psychiatric disorders – schizophrenia)</a:t>
            </a:r>
          </a:p>
          <a:p>
            <a:pPr lvl="4" eaLnBrk="1" hangingPunct="1">
              <a:lnSpc>
                <a:spcPct val="80000"/>
              </a:lnSpc>
              <a:buFont typeface="Wingdings" pitchFamily="2" charset="2"/>
              <a:buNone/>
              <a:defRPr/>
            </a:pPr>
            <a:r>
              <a:rPr lang="en-US" sz="1200" dirty="0"/>
              <a:t>					</a:t>
            </a:r>
          </a:p>
          <a:p>
            <a:pPr lvl="4" eaLnBrk="1" hangingPunct="1">
              <a:lnSpc>
                <a:spcPct val="80000"/>
              </a:lnSpc>
              <a:buFont typeface="Wingdings" pitchFamily="2" charset="2"/>
              <a:buNone/>
              <a:defRPr/>
            </a:pPr>
            <a:r>
              <a:rPr lang="en-US" sz="1200" dirty="0"/>
              <a:t>						(</a:t>
            </a:r>
            <a:r>
              <a:rPr lang="en-US" sz="1200" dirty="0" err="1"/>
              <a:t>Treadway</a:t>
            </a:r>
            <a:r>
              <a:rPr lang="en-US" sz="1200" dirty="0"/>
              <a:t> &amp; Lazar, 2009)</a:t>
            </a:r>
          </a:p>
        </p:txBody>
      </p:sp>
    </p:spTree>
    <p:extLst>
      <p:ext uri="{BB962C8B-B14F-4D97-AF65-F5344CB8AC3E}">
        <p14:creationId xmlns:p14="http://schemas.microsoft.com/office/powerpoint/2010/main" val="809412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691389A1-BC5D-D64B-BF5C-093D892E7F97}"/>
              </a:ext>
            </a:extLst>
          </p:cNvPr>
          <p:cNvSpPr>
            <a:spLocks noGrp="1" noChangeArrowheads="1"/>
          </p:cNvSpPr>
          <p:nvPr>
            <p:ph type="title"/>
          </p:nvPr>
        </p:nvSpPr>
        <p:spPr>
          <a:xfrm>
            <a:off x="457200" y="274638"/>
            <a:ext cx="8229600" cy="1143000"/>
          </a:xfrm>
        </p:spPr>
        <p:txBody>
          <a:bodyPr>
            <a:normAutofit/>
          </a:bodyPr>
          <a:lstStyle/>
          <a:p>
            <a:pPr eaLnBrk="1" hangingPunct="1">
              <a:defRPr/>
            </a:pPr>
            <a:r>
              <a:rPr lang="en-US" dirty="0"/>
              <a:t>Research: State vs. Trait Changes</a:t>
            </a:r>
          </a:p>
        </p:txBody>
      </p:sp>
      <p:sp>
        <p:nvSpPr>
          <p:cNvPr id="12" name="Rectangle 3">
            <a:extLst>
              <a:ext uri="{FF2B5EF4-FFF2-40B4-BE49-F238E27FC236}">
                <a16:creationId xmlns:a16="http://schemas.microsoft.com/office/drawing/2014/main" id="{B9E02643-1C0A-9448-90FD-E9FEFB2EC7DB}"/>
              </a:ext>
            </a:extLst>
          </p:cNvPr>
          <p:cNvSpPr>
            <a:spLocks noGrp="1" noChangeArrowheads="1"/>
          </p:cNvSpPr>
          <p:nvPr>
            <p:ph idx="1"/>
          </p:nvPr>
        </p:nvSpPr>
        <p:spPr>
          <a:xfrm>
            <a:off x="457200" y="1600200"/>
            <a:ext cx="8229600" cy="4525963"/>
          </a:xfrm>
        </p:spPr>
        <p:txBody>
          <a:bodyPr/>
          <a:lstStyle/>
          <a:p>
            <a:pPr eaLnBrk="1" hangingPunct="1">
              <a:lnSpc>
                <a:spcPct val="90000"/>
              </a:lnSpc>
              <a:buFont typeface="Wingdings" pitchFamily="2" charset="2"/>
              <a:buNone/>
              <a:defRPr/>
            </a:pPr>
            <a:r>
              <a:rPr lang="en-US" sz="2800" dirty="0"/>
              <a:t>Increases in trait measures which are usually stable in adulthood</a:t>
            </a:r>
          </a:p>
          <a:p>
            <a:pPr eaLnBrk="1" hangingPunct="1">
              <a:lnSpc>
                <a:spcPct val="90000"/>
              </a:lnSpc>
              <a:buFont typeface="Wingdings" pitchFamily="2" charset="2"/>
              <a:buNone/>
              <a:defRPr/>
            </a:pPr>
            <a:endParaRPr lang="en-US" sz="2800" dirty="0"/>
          </a:p>
          <a:p>
            <a:pPr lvl="1" eaLnBrk="1" hangingPunct="1">
              <a:lnSpc>
                <a:spcPct val="90000"/>
              </a:lnSpc>
              <a:defRPr/>
            </a:pPr>
            <a:r>
              <a:rPr lang="en-US" sz="2000" dirty="0"/>
              <a:t>indicative of enhanced psychological hardiness (</a:t>
            </a:r>
            <a:r>
              <a:rPr lang="en-US" sz="2000" dirty="0" err="1"/>
              <a:t>Kobasa</a:t>
            </a:r>
            <a:r>
              <a:rPr lang="en-US" sz="2000" dirty="0"/>
              <a:t>) </a:t>
            </a:r>
          </a:p>
          <a:p>
            <a:pPr lvl="1" eaLnBrk="1" hangingPunct="1">
              <a:lnSpc>
                <a:spcPct val="90000"/>
              </a:lnSpc>
              <a:defRPr/>
            </a:pPr>
            <a:r>
              <a:rPr lang="en-US" sz="2000" dirty="0"/>
              <a:t>and greater sense of coherence (</a:t>
            </a:r>
            <a:r>
              <a:rPr lang="en-US" sz="2000" dirty="0" err="1"/>
              <a:t>Antonovsky</a:t>
            </a:r>
            <a:r>
              <a:rPr lang="en-US" sz="2000" dirty="0"/>
              <a:t>) over the course of the eight week intervention, and maintenance of these gains for up to three years of follow-up. </a:t>
            </a:r>
          </a:p>
          <a:p>
            <a:pPr lvl="1" eaLnBrk="1" hangingPunct="1">
              <a:lnSpc>
                <a:spcPct val="90000"/>
              </a:lnSpc>
              <a:defRPr/>
            </a:pPr>
            <a:r>
              <a:rPr lang="en-US" sz="2000" dirty="0"/>
              <a:t>The latter measures indicate a heightened sense of self and self-in-relationship, and a greater ability to find coherence and act effectively under high degrees of stress These changes enhance the experience of self-efficacy</a:t>
            </a:r>
          </a:p>
          <a:p>
            <a:pPr lvl="4" eaLnBrk="1" hangingPunct="1">
              <a:lnSpc>
                <a:spcPct val="90000"/>
              </a:lnSpc>
              <a:buFont typeface="Wingdings" pitchFamily="2" charset="2"/>
              <a:buNone/>
              <a:defRPr/>
            </a:pPr>
            <a:r>
              <a:rPr lang="en-US" sz="1600" dirty="0"/>
              <a:t>				(Treadway &amp; Lazar, 2009)</a:t>
            </a:r>
          </a:p>
        </p:txBody>
      </p:sp>
    </p:spTree>
    <p:extLst>
      <p:ext uri="{BB962C8B-B14F-4D97-AF65-F5344CB8AC3E}">
        <p14:creationId xmlns:p14="http://schemas.microsoft.com/office/powerpoint/2010/main" val="2765469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14E29437-C1A3-3F4C-9D87-772BEA3E78AD}"/>
              </a:ext>
            </a:extLst>
          </p:cNvPr>
          <p:cNvSpPr>
            <a:spLocks noGrp="1" noChangeArrowheads="1"/>
          </p:cNvSpPr>
          <p:nvPr>
            <p:ph type="title"/>
          </p:nvPr>
        </p:nvSpPr>
        <p:spPr>
          <a:xfrm>
            <a:off x="457200" y="274638"/>
            <a:ext cx="8229600" cy="1143000"/>
          </a:xfrm>
        </p:spPr>
        <p:txBody>
          <a:bodyPr/>
          <a:lstStyle/>
          <a:p>
            <a:pPr eaLnBrk="1" hangingPunct="1">
              <a:defRPr/>
            </a:pPr>
            <a:r>
              <a:rPr lang="en-US"/>
              <a:t>Research: Depression</a:t>
            </a:r>
          </a:p>
        </p:txBody>
      </p:sp>
      <p:sp>
        <p:nvSpPr>
          <p:cNvPr id="12" name="Rectangle 3">
            <a:extLst>
              <a:ext uri="{FF2B5EF4-FFF2-40B4-BE49-F238E27FC236}">
                <a16:creationId xmlns:a16="http://schemas.microsoft.com/office/drawing/2014/main" id="{7B8ED9F8-1104-7F40-ABB0-8E88271348CB}"/>
              </a:ext>
            </a:extLst>
          </p:cNvPr>
          <p:cNvSpPr>
            <a:spLocks noGrp="1" noChangeArrowheads="1"/>
          </p:cNvSpPr>
          <p:nvPr>
            <p:ph idx="1"/>
          </p:nvPr>
        </p:nvSpPr>
        <p:spPr>
          <a:xfrm>
            <a:off x="457200" y="1600200"/>
            <a:ext cx="8229600" cy="4525963"/>
          </a:xfrm>
        </p:spPr>
        <p:txBody>
          <a:bodyPr/>
          <a:lstStyle/>
          <a:p>
            <a:pPr eaLnBrk="1" hangingPunct="1">
              <a:defRPr/>
            </a:pPr>
            <a:r>
              <a:rPr lang="en-US" dirty="0"/>
              <a:t> </a:t>
            </a:r>
            <a:r>
              <a:rPr lang="en-US" sz="2800" dirty="0"/>
              <a:t>50% reduction in relapse of major depression for those with at least three prior episodes</a:t>
            </a:r>
            <a:r>
              <a:rPr lang="en-US" dirty="0"/>
              <a:t> </a:t>
            </a:r>
            <a:r>
              <a:rPr lang="en-US" sz="1400" dirty="0"/>
              <a:t>(Seigel et al., 2002)</a:t>
            </a:r>
          </a:p>
          <a:p>
            <a:pPr eaLnBrk="1" hangingPunct="1">
              <a:defRPr/>
            </a:pPr>
            <a:r>
              <a:rPr lang="en-US" sz="2800" dirty="0"/>
              <a:t>Actively depressed and anxious</a:t>
            </a:r>
            <a:r>
              <a:rPr lang="en-US" sz="1400" dirty="0"/>
              <a:t>  (Finucane &amp; Mercer, 2006 in </a:t>
            </a:r>
            <a:r>
              <a:rPr lang="en-US" sz="1400" dirty="0" err="1"/>
              <a:t>Kocovski</a:t>
            </a:r>
            <a:r>
              <a:rPr lang="en-US" sz="1400" dirty="0"/>
              <a:t> et al., 2009)</a:t>
            </a:r>
          </a:p>
          <a:p>
            <a:pPr eaLnBrk="1" hangingPunct="1">
              <a:defRPr/>
            </a:pPr>
            <a:r>
              <a:rPr lang="en-US" sz="2800" dirty="0"/>
              <a:t>Treatment resistant actively depressed </a:t>
            </a:r>
            <a:r>
              <a:rPr lang="en-US" sz="1400" dirty="0"/>
              <a:t>(Kenny and Williams, 2007 in </a:t>
            </a:r>
            <a:r>
              <a:rPr lang="en-US" sz="1400" dirty="0" err="1"/>
              <a:t>Kocovski</a:t>
            </a:r>
            <a:r>
              <a:rPr lang="en-US" sz="1400" dirty="0"/>
              <a:t>, 2009)</a:t>
            </a:r>
          </a:p>
        </p:txBody>
      </p:sp>
    </p:spTree>
    <p:extLst>
      <p:ext uri="{BB962C8B-B14F-4D97-AF65-F5344CB8AC3E}">
        <p14:creationId xmlns:p14="http://schemas.microsoft.com/office/powerpoint/2010/main" val="386240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2247" cy="6088103"/>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1" name="Title 10"/>
          <p:cNvSpPr>
            <a:spLocks noGrp="1"/>
          </p:cNvSpPr>
          <p:nvPr>
            <p:ph type="ctrTitle"/>
          </p:nvPr>
        </p:nvSpPr>
        <p:spPr/>
        <p:txBody>
          <a:bodyPr>
            <a:normAutofit/>
          </a:bodyPr>
          <a:lstStyle/>
          <a:p>
            <a:r>
              <a:rPr lang="en-US" dirty="0">
                <a:solidFill>
                  <a:schemeClr val="bg1"/>
                </a:solidFill>
              </a:rPr>
              <a:t>   Ambassador update</a:t>
            </a:r>
            <a:br>
              <a:rPr lang="en-US" dirty="0">
                <a:solidFill>
                  <a:schemeClr val="bg1"/>
                </a:solidFill>
              </a:rPr>
            </a:br>
            <a:endParaRPr lang="en-US" dirty="0">
              <a:solidFill>
                <a:schemeClr val="bg1"/>
              </a:solidFill>
            </a:endParaRPr>
          </a:p>
        </p:txBody>
      </p:sp>
      <p:sp>
        <p:nvSpPr>
          <p:cNvPr id="12" name="Subtitle 11"/>
          <p:cNvSpPr>
            <a:spLocks noGrp="1"/>
          </p:cNvSpPr>
          <p:nvPr>
            <p:ph type="subTitle" idx="1"/>
          </p:nvPr>
        </p:nvSpPr>
        <p:spPr>
          <a:xfrm>
            <a:off x="1498399" y="3227271"/>
            <a:ext cx="6400800" cy="1752600"/>
          </a:xfrm>
        </p:spPr>
        <p:txBody>
          <a:bodyPr>
            <a:normAutofit/>
          </a:bodyPr>
          <a:lstStyle/>
          <a:p>
            <a:r>
              <a:rPr lang="en-US" dirty="0"/>
              <a:t>Lori </a:t>
            </a:r>
            <a:r>
              <a:rPr lang="en-US" dirty="0" err="1"/>
              <a:t>Monarca</a:t>
            </a:r>
            <a:r>
              <a:rPr lang="en-US" dirty="0"/>
              <a:t> and Jaclyn Drexel, </a:t>
            </a:r>
            <a:br>
              <a:rPr lang="en-US" dirty="0"/>
            </a:br>
            <a:r>
              <a:rPr lang="en-US" dirty="0"/>
              <a:t>Co-directors of the Ambassador Network </a:t>
            </a:r>
          </a:p>
          <a:p>
            <a:endParaRPr lang="en-US" dirty="0"/>
          </a:p>
        </p:txBody>
      </p:sp>
    </p:spTree>
    <p:extLst>
      <p:ext uri="{BB962C8B-B14F-4D97-AF65-F5344CB8AC3E}">
        <p14:creationId xmlns:p14="http://schemas.microsoft.com/office/powerpoint/2010/main" val="329832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F6851DAF-E335-4A45-843C-B573DFAAE88E}"/>
              </a:ext>
            </a:extLst>
          </p:cNvPr>
          <p:cNvSpPr>
            <a:spLocks noGrp="1" noChangeArrowheads="1"/>
          </p:cNvSpPr>
          <p:nvPr>
            <p:ph type="title"/>
          </p:nvPr>
        </p:nvSpPr>
        <p:spPr>
          <a:xfrm>
            <a:off x="457200" y="274638"/>
            <a:ext cx="8229600" cy="1143000"/>
          </a:xfrm>
        </p:spPr>
        <p:txBody>
          <a:bodyPr/>
          <a:lstStyle/>
          <a:p>
            <a:pPr eaLnBrk="1" hangingPunct="1">
              <a:defRPr/>
            </a:pPr>
            <a:r>
              <a:rPr lang="en-US"/>
              <a:t>Research: Anxiety</a:t>
            </a:r>
          </a:p>
        </p:txBody>
      </p:sp>
      <p:sp>
        <p:nvSpPr>
          <p:cNvPr id="12" name="Rectangle 3">
            <a:extLst>
              <a:ext uri="{FF2B5EF4-FFF2-40B4-BE49-F238E27FC236}">
                <a16:creationId xmlns:a16="http://schemas.microsoft.com/office/drawing/2014/main" id="{64A95A2C-24BF-344E-BA27-03896803958D}"/>
              </a:ext>
            </a:extLst>
          </p:cNvPr>
          <p:cNvSpPr>
            <a:spLocks noGrp="1" noChangeArrowheads="1"/>
          </p:cNvSpPr>
          <p:nvPr>
            <p:ph idx="1"/>
          </p:nvPr>
        </p:nvSpPr>
        <p:spPr>
          <a:xfrm>
            <a:off x="457200" y="1600200"/>
            <a:ext cx="8229600" cy="4525963"/>
          </a:xfrm>
        </p:spPr>
        <p:txBody>
          <a:bodyPr/>
          <a:lstStyle/>
          <a:p>
            <a:pPr eaLnBrk="1" hangingPunct="1">
              <a:buFont typeface="Wingdings" pitchFamily="2" charset="2"/>
              <a:buNone/>
              <a:defRPr/>
            </a:pPr>
            <a:r>
              <a:rPr lang="en-US" dirty="0"/>
              <a:t>Anxiety and/or panic [Kabat-Zinn et al, 1992; Miller et al, 1995], over the eight weeks of the MBSR intervention, and maintenance of these changes in some cases for up to four years of follow-up </a:t>
            </a:r>
          </a:p>
        </p:txBody>
      </p:sp>
    </p:spTree>
    <p:extLst>
      <p:ext uri="{BB962C8B-B14F-4D97-AF65-F5344CB8AC3E}">
        <p14:creationId xmlns:p14="http://schemas.microsoft.com/office/powerpoint/2010/main" val="998828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1026">
            <a:extLst>
              <a:ext uri="{FF2B5EF4-FFF2-40B4-BE49-F238E27FC236}">
                <a16:creationId xmlns:a16="http://schemas.microsoft.com/office/drawing/2014/main" id="{7AFC4C08-3B20-1845-84DA-E6D00552CD8A}"/>
              </a:ext>
            </a:extLst>
          </p:cNvPr>
          <p:cNvSpPr>
            <a:spLocks noGrp="1" noChangeArrowheads="1"/>
          </p:cNvSpPr>
          <p:nvPr>
            <p:ph type="title"/>
          </p:nvPr>
        </p:nvSpPr>
        <p:spPr>
          <a:xfrm>
            <a:off x="457200" y="274638"/>
            <a:ext cx="8229600" cy="1143000"/>
          </a:xfrm>
        </p:spPr>
        <p:txBody>
          <a:bodyPr/>
          <a:lstStyle/>
          <a:p>
            <a:pPr eaLnBrk="1" hangingPunct="1">
              <a:defRPr/>
            </a:pPr>
            <a:r>
              <a:rPr lang="en-US"/>
              <a:t>Research: Pain</a:t>
            </a:r>
          </a:p>
        </p:txBody>
      </p:sp>
      <p:sp>
        <p:nvSpPr>
          <p:cNvPr id="12" name="Rectangle 1027">
            <a:extLst>
              <a:ext uri="{FF2B5EF4-FFF2-40B4-BE49-F238E27FC236}">
                <a16:creationId xmlns:a16="http://schemas.microsoft.com/office/drawing/2014/main" id="{011B61BA-6FB6-0E47-A0D1-AAC4D6E7E420}"/>
              </a:ext>
            </a:extLst>
          </p:cNvPr>
          <p:cNvSpPr>
            <a:spLocks noGrp="1" noChangeArrowheads="1"/>
          </p:cNvSpPr>
          <p:nvPr>
            <p:ph idx="1"/>
          </p:nvPr>
        </p:nvSpPr>
        <p:spPr>
          <a:xfrm>
            <a:off x="457200" y="1600200"/>
            <a:ext cx="8229600" cy="4525963"/>
          </a:xfrm>
        </p:spPr>
        <p:txBody>
          <a:bodyPr/>
          <a:lstStyle/>
          <a:p>
            <a:pPr eaLnBrk="1" hangingPunct="1">
              <a:buFont typeface="Wingdings" pitchFamily="2" charset="2"/>
              <a:buNone/>
              <a:defRPr/>
            </a:pPr>
            <a:r>
              <a:rPr lang="en-US"/>
              <a:t>Dr. Jackie Gardiner-Nix (2007)</a:t>
            </a:r>
          </a:p>
          <a:p>
            <a:pPr lvl="1" eaLnBrk="1" hangingPunct="1">
              <a:defRPr/>
            </a:pPr>
            <a:r>
              <a:rPr lang="en-US"/>
              <a:t>Decrease in pain “catastrophizing”</a:t>
            </a:r>
          </a:p>
          <a:p>
            <a:pPr lvl="1" eaLnBrk="1" hangingPunct="1">
              <a:defRPr/>
            </a:pPr>
            <a:r>
              <a:rPr lang="en-US"/>
              <a:t>Increase quality of life</a:t>
            </a:r>
          </a:p>
          <a:p>
            <a:pPr lvl="1" eaLnBrk="1" hangingPunct="1">
              <a:defRPr/>
            </a:pPr>
            <a:r>
              <a:rPr lang="en-US"/>
              <a:t>Increased acceptance of limits</a:t>
            </a:r>
          </a:p>
          <a:p>
            <a:pPr lvl="1" eaLnBrk="1" hangingPunct="1">
              <a:defRPr/>
            </a:pPr>
            <a:r>
              <a:rPr lang="en-US"/>
              <a:t>Improved social functioning</a:t>
            </a:r>
          </a:p>
          <a:p>
            <a:pPr lvl="1" eaLnBrk="1" hangingPunct="1">
              <a:defRPr/>
            </a:pPr>
            <a:r>
              <a:rPr lang="en-US"/>
              <a:t>Reduced body pain</a:t>
            </a:r>
          </a:p>
          <a:p>
            <a:pPr lvl="1" eaLnBrk="1" hangingPunct="1">
              <a:defRPr/>
            </a:pPr>
            <a:r>
              <a:rPr lang="en-US"/>
              <a:t>Some improved functioning</a:t>
            </a:r>
          </a:p>
        </p:txBody>
      </p:sp>
    </p:spTree>
    <p:extLst>
      <p:ext uri="{BB962C8B-B14F-4D97-AF65-F5344CB8AC3E}">
        <p14:creationId xmlns:p14="http://schemas.microsoft.com/office/powerpoint/2010/main" val="2454745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1026">
            <a:extLst>
              <a:ext uri="{FF2B5EF4-FFF2-40B4-BE49-F238E27FC236}">
                <a16:creationId xmlns:a16="http://schemas.microsoft.com/office/drawing/2014/main" id="{780543C2-77F2-3E4B-BA55-1B0AE02F1A9A}"/>
              </a:ext>
            </a:extLst>
          </p:cNvPr>
          <p:cNvSpPr>
            <a:spLocks noGrp="1" noChangeArrowheads="1"/>
          </p:cNvSpPr>
          <p:nvPr>
            <p:ph type="title"/>
          </p:nvPr>
        </p:nvSpPr>
        <p:spPr>
          <a:xfrm>
            <a:off x="391739" y="522"/>
            <a:ext cx="8229600" cy="1143000"/>
          </a:xfrm>
        </p:spPr>
        <p:txBody>
          <a:bodyPr/>
          <a:lstStyle/>
          <a:p>
            <a:pPr eaLnBrk="1" hangingPunct="1">
              <a:defRPr/>
            </a:pPr>
            <a:r>
              <a:rPr lang="en-US" dirty="0"/>
              <a:t>Research: Pain</a:t>
            </a:r>
          </a:p>
        </p:txBody>
      </p:sp>
      <p:sp>
        <p:nvSpPr>
          <p:cNvPr id="12" name="Rectangle 1027">
            <a:extLst>
              <a:ext uri="{FF2B5EF4-FFF2-40B4-BE49-F238E27FC236}">
                <a16:creationId xmlns:a16="http://schemas.microsoft.com/office/drawing/2014/main" id="{C7BA3CBE-00E5-4142-A4D5-2387798E5B53}"/>
              </a:ext>
            </a:extLst>
          </p:cNvPr>
          <p:cNvSpPr>
            <a:spLocks noGrp="1" noChangeArrowheads="1"/>
          </p:cNvSpPr>
          <p:nvPr>
            <p:ph idx="1"/>
          </p:nvPr>
        </p:nvSpPr>
        <p:spPr>
          <a:xfrm>
            <a:off x="391739" y="1021284"/>
            <a:ext cx="8229600" cy="4830763"/>
          </a:xfrm>
        </p:spPr>
        <p:txBody>
          <a:bodyPr/>
          <a:lstStyle/>
          <a:p>
            <a:pPr eaLnBrk="1" hangingPunct="1">
              <a:lnSpc>
                <a:spcPct val="90000"/>
              </a:lnSpc>
              <a:defRPr/>
            </a:pPr>
            <a:endParaRPr lang="en-US" sz="2800" dirty="0"/>
          </a:p>
          <a:p>
            <a:pPr eaLnBrk="1" hangingPunct="1">
              <a:lnSpc>
                <a:spcPct val="90000"/>
              </a:lnSpc>
              <a:buFont typeface="Wingdings" pitchFamily="2" charset="2"/>
              <a:buNone/>
              <a:defRPr/>
            </a:pPr>
            <a:r>
              <a:rPr lang="en-US" sz="2800" dirty="0"/>
              <a:t>Jon Kabat-Zinn (1982,1987) Long term benefits for Chronic Pain patients</a:t>
            </a:r>
          </a:p>
          <a:p>
            <a:pPr lvl="1" eaLnBrk="1" hangingPunct="1">
              <a:lnSpc>
                <a:spcPct val="90000"/>
              </a:lnSpc>
              <a:defRPr/>
            </a:pPr>
            <a:r>
              <a:rPr lang="en-US" sz="2400" dirty="0"/>
              <a:t>Reduction in pain levels and pain related behaviors</a:t>
            </a:r>
          </a:p>
          <a:p>
            <a:pPr lvl="1" eaLnBrk="1" hangingPunct="1">
              <a:lnSpc>
                <a:spcPct val="90000"/>
              </a:lnSpc>
              <a:defRPr/>
            </a:pPr>
            <a:r>
              <a:rPr lang="en-US" sz="2400" dirty="0"/>
              <a:t>Attitudinal and behavioral changes</a:t>
            </a:r>
          </a:p>
          <a:p>
            <a:pPr lvl="2" eaLnBrk="1" hangingPunct="1">
              <a:lnSpc>
                <a:spcPct val="90000"/>
              </a:lnSpc>
              <a:defRPr/>
            </a:pPr>
            <a:r>
              <a:rPr lang="en-US" sz="2000" dirty="0"/>
              <a:t>Ability to observe mental events including pain with a sense of detachment</a:t>
            </a:r>
          </a:p>
          <a:p>
            <a:pPr lvl="2" eaLnBrk="1" hangingPunct="1">
              <a:lnSpc>
                <a:spcPct val="90000"/>
              </a:lnSpc>
              <a:defRPr/>
            </a:pPr>
            <a:r>
              <a:rPr lang="en-US" sz="2000" dirty="0"/>
              <a:t>Increased awareness of self in relation to the world</a:t>
            </a:r>
          </a:p>
          <a:p>
            <a:pPr lvl="2" eaLnBrk="1" hangingPunct="1">
              <a:lnSpc>
                <a:spcPct val="90000"/>
              </a:lnSpc>
              <a:defRPr/>
            </a:pPr>
            <a:r>
              <a:rPr lang="en-US" sz="2000" dirty="0"/>
              <a:t>Personal insights</a:t>
            </a:r>
          </a:p>
          <a:p>
            <a:pPr lvl="2" eaLnBrk="1" hangingPunct="1">
              <a:lnSpc>
                <a:spcPct val="90000"/>
              </a:lnSpc>
              <a:defRPr/>
            </a:pPr>
            <a:r>
              <a:rPr lang="en-US" sz="2000" dirty="0"/>
              <a:t>Greater patience</a:t>
            </a:r>
          </a:p>
          <a:p>
            <a:pPr lvl="2" eaLnBrk="1" hangingPunct="1">
              <a:lnSpc>
                <a:spcPct val="90000"/>
              </a:lnSpc>
              <a:defRPr/>
            </a:pPr>
            <a:r>
              <a:rPr lang="en-US" sz="2000" dirty="0"/>
              <a:t>Ability to relax in daily life situations</a:t>
            </a:r>
          </a:p>
          <a:p>
            <a:pPr lvl="2" eaLnBrk="1" hangingPunct="1">
              <a:lnSpc>
                <a:spcPct val="90000"/>
              </a:lnSpc>
              <a:defRPr/>
            </a:pPr>
            <a:r>
              <a:rPr lang="en-US" sz="2000" dirty="0"/>
              <a:t>Increased awareness of stressful situations and improved ability to cope </a:t>
            </a:r>
          </a:p>
        </p:txBody>
      </p:sp>
    </p:spTree>
    <p:extLst>
      <p:ext uri="{BB962C8B-B14F-4D97-AF65-F5344CB8AC3E}">
        <p14:creationId xmlns:p14="http://schemas.microsoft.com/office/powerpoint/2010/main" val="1934285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B1E62A1C-9165-C344-BA61-F5711A1012EC}"/>
              </a:ext>
            </a:extLst>
          </p:cNvPr>
          <p:cNvSpPr>
            <a:spLocks noGrp="1" noChangeArrowheads="1"/>
          </p:cNvSpPr>
          <p:nvPr>
            <p:ph type="title"/>
          </p:nvPr>
        </p:nvSpPr>
        <p:spPr>
          <a:xfrm>
            <a:off x="457200" y="274638"/>
            <a:ext cx="8229600" cy="1143000"/>
          </a:xfrm>
        </p:spPr>
        <p:txBody>
          <a:bodyPr/>
          <a:lstStyle/>
          <a:p>
            <a:pPr eaLnBrk="1" hangingPunct="1">
              <a:defRPr/>
            </a:pPr>
            <a:r>
              <a:rPr lang="en-US"/>
              <a:t>Research</a:t>
            </a:r>
          </a:p>
        </p:txBody>
      </p:sp>
      <p:sp>
        <p:nvSpPr>
          <p:cNvPr id="12" name="Rectangle 3">
            <a:extLst>
              <a:ext uri="{FF2B5EF4-FFF2-40B4-BE49-F238E27FC236}">
                <a16:creationId xmlns:a16="http://schemas.microsoft.com/office/drawing/2014/main" id="{4191401F-E722-9B41-AD31-EAB3EA41D80D}"/>
              </a:ext>
            </a:extLst>
          </p:cNvPr>
          <p:cNvSpPr>
            <a:spLocks noGrp="1" noChangeArrowheads="1"/>
          </p:cNvSpPr>
          <p:nvPr>
            <p:ph idx="1"/>
          </p:nvPr>
        </p:nvSpPr>
        <p:spPr>
          <a:xfrm>
            <a:off x="457200" y="1600200"/>
            <a:ext cx="8229600" cy="4525963"/>
          </a:xfrm>
        </p:spPr>
        <p:txBody>
          <a:bodyPr/>
          <a:lstStyle/>
          <a:p>
            <a:pPr eaLnBrk="1" hangingPunct="1">
              <a:buFont typeface="Wingdings" pitchFamily="2" charset="2"/>
              <a:buNone/>
              <a:defRPr/>
            </a:pPr>
            <a:r>
              <a:rPr lang="en-US" sz="2800" dirty="0"/>
              <a:t> 	Acceptance techniques used in ACT (such as observing and accepting thoughts and feelings as they are) produce greater tolerance of acute pain and discomfort than do more traditional techniques of pain control such as distraction and cognitive restructuring</a:t>
            </a:r>
          </a:p>
          <a:p>
            <a:pPr lvl="1" eaLnBrk="1" hangingPunct="1">
              <a:buFontTx/>
              <a:buNone/>
              <a:defRPr/>
            </a:pPr>
            <a:r>
              <a:rPr lang="en-US" dirty="0"/>
              <a:t>			</a:t>
            </a:r>
          </a:p>
          <a:p>
            <a:pPr lvl="1" eaLnBrk="1" hangingPunct="1">
              <a:buFontTx/>
              <a:buNone/>
              <a:defRPr/>
            </a:pPr>
            <a:r>
              <a:rPr lang="en-US" sz="1400" dirty="0"/>
              <a:t>(Gutierrez, Luciano, Rodriquez, &amp; Fink, 2004; Hayes et al, 1999; Levitt, Brown, </a:t>
            </a:r>
            <a:r>
              <a:rPr lang="en-US" sz="1400" dirty="0" err="1"/>
              <a:t>Orsillo</a:t>
            </a:r>
            <a:r>
              <a:rPr lang="en-US" sz="1400" dirty="0"/>
              <a:t>, &amp; Barlow, 2004) </a:t>
            </a:r>
          </a:p>
        </p:txBody>
      </p:sp>
    </p:spTree>
    <p:extLst>
      <p:ext uri="{BB962C8B-B14F-4D97-AF65-F5344CB8AC3E}">
        <p14:creationId xmlns:p14="http://schemas.microsoft.com/office/powerpoint/2010/main" val="3270536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Rectangle 9"/>
          <p:cNvSpPr/>
          <p:nvPr/>
        </p:nvSpPr>
        <p:spPr>
          <a:xfrm>
            <a:off x="4453217" y="3244334"/>
            <a:ext cx="237566" cy="369332"/>
          </a:xfrm>
          <a:prstGeom prst="rect">
            <a:avLst/>
          </a:prstGeom>
        </p:spPr>
        <p:txBody>
          <a:bodyPr wrap="none">
            <a:spAutoFit/>
          </a:bodyPr>
          <a:lstStyle/>
          <a:p>
            <a:r>
              <a:rPr lang="sk-SK" dirty="0"/>
              <a:t> </a:t>
            </a:r>
            <a:endParaRPr lang="en-US" dirty="0"/>
          </a:p>
        </p:txBody>
      </p:sp>
      <p:sp>
        <p:nvSpPr>
          <p:cNvPr id="11" name="Rectangle 2">
            <a:extLst>
              <a:ext uri="{FF2B5EF4-FFF2-40B4-BE49-F238E27FC236}">
                <a16:creationId xmlns:a16="http://schemas.microsoft.com/office/drawing/2014/main" id="{4D23614D-8377-524A-AE40-363D25824B6E}"/>
              </a:ext>
            </a:extLst>
          </p:cNvPr>
          <p:cNvSpPr>
            <a:spLocks noGrp="1" noChangeArrowheads="1"/>
          </p:cNvSpPr>
          <p:nvPr>
            <p:ph type="title"/>
          </p:nvPr>
        </p:nvSpPr>
        <p:spPr>
          <a:xfrm>
            <a:off x="457200" y="274638"/>
            <a:ext cx="8229600" cy="1143000"/>
          </a:xfrm>
        </p:spPr>
        <p:txBody>
          <a:bodyPr/>
          <a:lstStyle/>
          <a:p>
            <a:pPr eaLnBrk="1" hangingPunct="1">
              <a:defRPr/>
            </a:pPr>
            <a:r>
              <a:rPr lang="en-US"/>
              <a:t>Research</a:t>
            </a:r>
          </a:p>
        </p:txBody>
      </p:sp>
      <p:sp>
        <p:nvSpPr>
          <p:cNvPr id="12" name="Rectangle 3">
            <a:extLst>
              <a:ext uri="{FF2B5EF4-FFF2-40B4-BE49-F238E27FC236}">
                <a16:creationId xmlns:a16="http://schemas.microsoft.com/office/drawing/2014/main" id="{B094E203-D39D-4F46-BFDE-A0A894710EDB}"/>
              </a:ext>
            </a:extLst>
          </p:cNvPr>
          <p:cNvSpPr>
            <a:spLocks noGrp="1" noChangeArrowheads="1"/>
          </p:cNvSpPr>
          <p:nvPr>
            <p:ph idx="1"/>
          </p:nvPr>
        </p:nvSpPr>
        <p:spPr>
          <a:xfrm>
            <a:off x="457200" y="1600200"/>
            <a:ext cx="8229600" cy="4525963"/>
          </a:xfrm>
        </p:spPr>
        <p:txBody>
          <a:bodyPr/>
          <a:lstStyle/>
          <a:p>
            <a:pPr eaLnBrk="1" hangingPunct="1">
              <a:defRPr/>
            </a:pPr>
            <a:r>
              <a:rPr lang="en-US" dirty="0"/>
              <a:t>Acceptance of pain correlated with:</a:t>
            </a:r>
          </a:p>
          <a:p>
            <a:pPr lvl="1" eaLnBrk="1" hangingPunct="1">
              <a:defRPr/>
            </a:pPr>
            <a:r>
              <a:rPr lang="en-US" dirty="0"/>
              <a:t>Lower self-rated pain intensity</a:t>
            </a:r>
          </a:p>
          <a:p>
            <a:pPr lvl="1" eaLnBrk="1" hangingPunct="1">
              <a:defRPr/>
            </a:pPr>
            <a:r>
              <a:rPr lang="en-US" dirty="0"/>
              <a:t>Less self-rated depression and pain related anxiety</a:t>
            </a:r>
          </a:p>
          <a:p>
            <a:pPr lvl="1" eaLnBrk="1" hangingPunct="1">
              <a:defRPr/>
            </a:pPr>
            <a:r>
              <a:rPr lang="en-US" dirty="0"/>
              <a:t>Greater physical and social ability</a:t>
            </a:r>
          </a:p>
          <a:p>
            <a:pPr lvl="1" eaLnBrk="1" hangingPunct="1">
              <a:defRPr/>
            </a:pPr>
            <a:r>
              <a:rPr lang="en-US" dirty="0"/>
              <a:t>Less pain avoidance</a:t>
            </a:r>
          </a:p>
          <a:p>
            <a:pPr lvl="1" eaLnBrk="1" hangingPunct="1">
              <a:defRPr/>
            </a:pPr>
            <a:r>
              <a:rPr lang="en-US" dirty="0"/>
              <a:t>Better work status</a:t>
            </a:r>
          </a:p>
          <a:p>
            <a:pPr lvl="4" eaLnBrk="1" hangingPunct="1">
              <a:buFont typeface="Wingdings" pitchFamily="2" charset="2"/>
              <a:buNone/>
              <a:defRPr/>
            </a:pPr>
            <a:r>
              <a:rPr lang="en-US" dirty="0"/>
              <a:t>			(McCracken et al., 2004 in Baer et al., 2006)</a:t>
            </a:r>
          </a:p>
        </p:txBody>
      </p:sp>
    </p:spTree>
    <p:extLst>
      <p:ext uri="{BB962C8B-B14F-4D97-AF65-F5344CB8AC3E}">
        <p14:creationId xmlns:p14="http://schemas.microsoft.com/office/powerpoint/2010/main" val="50059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2" name="Title 1">
            <a:extLst>
              <a:ext uri="{FF2B5EF4-FFF2-40B4-BE49-F238E27FC236}">
                <a16:creationId xmlns:a16="http://schemas.microsoft.com/office/drawing/2014/main" id="{E4B28EA7-0D4E-1141-B12D-183C1E5334E5}"/>
              </a:ext>
            </a:extLst>
          </p:cNvPr>
          <p:cNvSpPr>
            <a:spLocks noGrp="1"/>
          </p:cNvSpPr>
          <p:nvPr>
            <p:ph type="title"/>
          </p:nvPr>
        </p:nvSpPr>
        <p:spPr>
          <a:xfrm>
            <a:off x="457200" y="274638"/>
            <a:ext cx="8229600" cy="1143000"/>
          </a:xfrm>
        </p:spPr>
        <p:txBody>
          <a:bodyPr/>
          <a:lstStyle/>
          <a:p>
            <a:r>
              <a:rPr lang="en-US" dirty="0"/>
              <a:t>A SPECIAL THANK – YOU TO:</a:t>
            </a:r>
          </a:p>
        </p:txBody>
      </p:sp>
      <p:sp>
        <p:nvSpPr>
          <p:cNvPr id="13" name="Content Placeholder 2">
            <a:extLst>
              <a:ext uri="{FF2B5EF4-FFF2-40B4-BE49-F238E27FC236}">
                <a16:creationId xmlns:a16="http://schemas.microsoft.com/office/drawing/2014/main" id="{18B7753C-5F34-8F49-ADB9-5D2D67E0391D}"/>
              </a:ext>
            </a:extLst>
          </p:cNvPr>
          <p:cNvSpPr>
            <a:spLocks noGrp="1"/>
          </p:cNvSpPr>
          <p:nvPr>
            <p:ph idx="1"/>
          </p:nvPr>
        </p:nvSpPr>
        <p:spPr>
          <a:xfrm>
            <a:off x="457200" y="1600200"/>
            <a:ext cx="8229600" cy="4525963"/>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3200" dirty="0"/>
              <a:t>MARY FRENCH, RN, LCSW-C, FOR PERMISSION TO USE HER SLIDES. </a:t>
            </a:r>
            <a:r>
              <a:rPr lang="en-US" sz="3200" dirty="0">
                <a:hlinkClick r:id="rId3"/>
              </a:rPr>
              <a:t>WWW.MARYFRENCH.COM</a:t>
            </a:r>
            <a:endParaRPr lang="en-US" sz="3200" dirty="0"/>
          </a:p>
          <a:p>
            <a:endParaRPr lang="en-US" dirty="0"/>
          </a:p>
        </p:txBody>
      </p:sp>
    </p:spTree>
    <p:extLst>
      <p:ext uri="{BB962C8B-B14F-4D97-AF65-F5344CB8AC3E}">
        <p14:creationId xmlns:p14="http://schemas.microsoft.com/office/powerpoint/2010/main" val="3086334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Title 1">
            <a:extLst>
              <a:ext uri="{FF2B5EF4-FFF2-40B4-BE49-F238E27FC236}">
                <a16:creationId xmlns:a16="http://schemas.microsoft.com/office/drawing/2014/main" id="{4FCE0C5E-6E45-944F-B348-64556814A870}"/>
              </a:ext>
            </a:extLst>
          </p:cNvPr>
          <p:cNvSpPr>
            <a:spLocks noGrp="1"/>
          </p:cNvSpPr>
          <p:nvPr>
            <p:ph type="title"/>
          </p:nvPr>
        </p:nvSpPr>
        <p:spPr>
          <a:xfrm>
            <a:off x="457200" y="274638"/>
            <a:ext cx="8229600" cy="1143000"/>
          </a:xfrm>
        </p:spPr>
        <p:txBody>
          <a:bodyPr/>
          <a:lstStyle/>
          <a:p>
            <a:r>
              <a:rPr lang="en-US" dirty="0"/>
              <a:t>    SELF-COMPASSION BREAK</a:t>
            </a:r>
          </a:p>
        </p:txBody>
      </p:sp>
      <p:sp>
        <p:nvSpPr>
          <p:cNvPr id="11" name="Content Placeholder 2">
            <a:extLst>
              <a:ext uri="{FF2B5EF4-FFF2-40B4-BE49-F238E27FC236}">
                <a16:creationId xmlns:a16="http://schemas.microsoft.com/office/drawing/2014/main" id="{C52EEE42-35D3-0048-BE43-93E3F922247F}"/>
              </a:ext>
            </a:extLst>
          </p:cNvPr>
          <p:cNvSpPr>
            <a:spLocks noGrp="1"/>
          </p:cNvSpPr>
          <p:nvPr>
            <p:ph idx="1"/>
          </p:nvPr>
        </p:nvSpPr>
        <p:spPr>
          <a:xfrm>
            <a:off x="457200" y="1600200"/>
            <a:ext cx="8229600" cy="4525963"/>
          </a:xfrm>
        </p:spPr>
        <p:txBody>
          <a:bodyPr>
            <a:normAutofit/>
          </a:bodyPr>
          <a:lstStyle/>
          <a:p>
            <a:r>
              <a:rPr lang="en-US" sz="1800" dirty="0"/>
              <a:t>Bring to mind an interaction with someone that makes you feel badly—only moderately badly so that you can feel the stress in your body but not get overwhelmed by it. Visualize the situation until it makes you a little uncomfortable</a:t>
            </a:r>
            <a:r>
              <a:rPr lang="en-US" sz="1400" dirty="0"/>
              <a:t>.</a:t>
            </a:r>
          </a:p>
          <a:p>
            <a:r>
              <a:rPr lang="en-US" sz="1800" dirty="0"/>
              <a:t>Now, say to yourself:</a:t>
            </a:r>
          </a:p>
          <a:p>
            <a:pPr marL="0" indent="0">
              <a:buNone/>
            </a:pPr>
            <a:r>
              <a:rPr lang="en-US" sz="1800" dirty="0"/>
              <a:t>	</a:t>
            </a:r>
            <a:r>
              <a:rPr lang="en-US" sz="1800" i="1" dirty="0"/>
              <a:t>This is a moment of suffering     </a:t>
            </a:r>
            <a:r>
              <a:rPr lang="en-US" sz="1800" dirty="0"/>
              <a:t>(mindfulness)</a:t>
            </a:r>
          </a:p>
          <a:p>
            <a:pPr marL="0" indent="0">
              <a:buNone/>
            </a:pPr>
            <a:r>
              <a:rPr lang="en-US" sz="1800" dirty="0"/>
              <a:t>	</a:t>
            </a:r>
            <a:r>
              <a:rPr lang="en-US" sz="1800" i="1" dirty="0"/>
              <a:t>Suffering in a part of life</a:t>
            </a:r>
            <a:r>
              <a:rPr lang="en-US" sz="1800" dirty="0"/>
              <a:t>	      (common humanity)</a:t>
            </a:r>
          </a:p>
          <a:p>
            <a:r>
              <a:rPr lang="en-US" sz="1800" dirty="0"/>
              <a:t>Put your hands over your heart, feel the warmth of your hands, the gentle pressure of your hands, and notice your chest rhythmically rising and falling beneath your hands.</a:t>
            </a:r>
          </a:p>
          <a:p>
            <a:r>
              <a:rPr lang="en-US" sz="1800" dirty="0"/>
              <a:t>Now, say to yourself:</a:t>
            </a:r>
          </a:p>
          <a:p>
            <a:pPr marL="0" indent="0">
              <a:buNone/>
            </a:pPr>
            <a:r>
              <a:rPr lang="en-US" sz="1800" dirty="0"/>
              <a:t>	</a:t>
            </a:r>
            <a:r>
              <a:rPr lang="en-US" sz="1800" i="1" dirty="0"/>
              <a:t>May I be kind to myself</a:t>
            </a:r>
            <a:r>
              <a:rPr lang="en-US" sz="1800" dirty="0"/>
              <a:t>	       (self-kindness)</a:t>
            </a:r>
          </a:p>
          <a:p>
            <a:pPr marL="0" indent="0">
              <a:buNone/>
            </a:pPr>
            <a:r>
              <a:rPr lang="en-US" sz="1800" dirty="0"/>
              <a:t>	May I accept myself just as I am</a:t>
            </a:r>
          </a:p>
          <a:p>
            <a:pPr marL="0" indent="0">
              <a:buNone/>
            </a:pPr>
            <a:r>
              <a:rPr lang="en-US" sz="1800" dirty="0"/>
              <a:t>	</a:t>
            </a:r>
          </a:p>
          <a:p>
            <a:endParaRPr lang="en-US" sz="1400" dirty="0"/>
          </a:p>
        </p:txBody>
      </p:sp>
    </p:spTree>
    <p:extLst>
      <p:ext uri="{BB962C8B-B14F-4D97-AF65-F5344CB8AC3E}">
        <p14:creationId xmlns:p14="http://schemas.microsoft.com/office/powerpoint/2010/main" val="2257054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Title 1">
            <a:extLst>
              <a:ext uri="{FF2B5EF4-FFF2-40B4-BE49-F238E27FC236}">
                <a16:creationId xmlns:a16="http://schemas.microsoft.com/office/drawing/2014/main" id="{2003CA2B-E299-FC4A-9FC7-38EB0CF73FD5}"/>
              </a:ext>
            </a:extLst>
          </p:cNvPr>
          <p:cNvSpPr>
            <a:spLocks noGrp="1"/>
          </p:cNvSpPr>
          <p:nvPr>
            <p:ph type="title"/>
          </p:nvPr>
        </p:nvSpPr>
        <p:spPr>
          <a:xfrm>
            <a:off x="457200" y="274638"/>
            <a:ext cx="8229600" cy="1143000"/>
          </a:xfrm>
        </p:spPr>
        <p:txBody>
          <a:bodyPr/>
          <a:lstStyle/>
          <a:p>
            <a:r>
              <a:rPr lang="en-US" dirty="0"/>
              <a:t>    SELF-COMPASSION BREAK</a:t>
            </a:r>
          </a:p>
        </p:txBody>
      </p:sp>
      <p:sp>
        <p:nvSpPr>
          <p:cNvPr id="11" name="Content Placeholder 2">
            <a:extLst>
              <a:ext uri="{FF2B5EF4-FFF2-40B4-BE49-F238E27FC236}">
                <a16:creationId xmlns:a16="http://schemas.microsoft.com/office/drawing/2014/main" id="{25C44FAA-34B9-F042-92C0-C7FE9A13C798}"/>
              </a:ext>
            </a:extLst>
          </p:cNvPr>
          <p:cNvSpPr>
            <a:spLocks noGrp="1"/>
          </p:cNvSpPr>
          <p:nvPr>
            <p:ph idx="1"/>
          </p:nvPr>
        </p:nvSpPr>
        <p:spPr>
          <a:xfrm>
            <a:off x="457200" y="1600200"/>
            <a:ext cx="8229600" cy="4525963"/>
          </a:xfrm>
        </p:spPr>
        <p:txBody>
          <a:bodyPr/>
          <a:lstStyle/>
          <a:p>
            <a:r>
              <a:rPr lang="en-US" sz="1800" dirty="0"/>
              <a:t>For the last one or two phrases, use whatever words speak to your particular situation, such as:</a:t>
            </a:r>
          </a:p>
          <a:p>
            <a:pPr marL="0" indent="0">
              <a:buNone/>
            </a:pPr>
            <a:r>
              <a:rPr lang="en-US" sz="1800" dirty="0"/>
              <a:t>	May I be safe</a:t>
            </a:r>
          </a:p>
          <a:p>
            <a:pPr marL="0" indent="0">
              <a:buNone/>
            </a:pPr>
            <a:r>
              <a:rPr lang="en-US" sz="1800" dirty="0"/>
              <a:t>	May I forgive myself</a:t>
            </a:r>
          </a:p>
          <a:p>
            <a:pPr marL="0" indent="0">
              <a:buNone/>
            </a:pPr>
            <a:r>
              <a:rPr lang="en-US" sz="1800" dirty="0"/>
              <a:t>	May I be happy and free from suffering</a:t>
            </a:r>
          </a:p>
          <a:p>
            <a:pPr marL="0" indent="0">
              <a:buNone/>
            </a:pPr>
            <a:r>
              <a:rPr lang="en-US" sz="1800" dirty="0"/>
              <a:t>	May I safely endure this pain</a:t>
            </a:r>
          </a:p>
          <a:p>
            <a:pPr marL="0" indent="0">
              <a:buNone/>
            </a:pPr>
            <a:r>
              <a:rPr lang="en-US" sz="1800" dirty="0"/>
              <a:t>	May I find peace in my heart</a:t>
            </a:r>
          </a:p>
          <a:p>
            <a:pPr marL="0" indent="0">
              <a:buNone/>
            </a:pPr>
            <a:r>
              <a:rPr lang="en-US" sz="1800" dirty="0"/>
              <a:t>	May I be strong</a:t>
            </a:r>
          </a:p>
          <a:p>
            <a:pPr marL="0" indent="0">
              <a:buNone/>
            </a:pPr>
            <a:r>
              <a:rPr lang="en-US" sz="1800" dirty="0"/>
              <a:t>	May I protect myself</a:t>
            </a:r>
          </a:p>
          <a:p>
            <a:pPr marL="0" indent="0">
              <a:buNone/>
            </a:pPr>
            <a:r>
              <a:rPr lang="en-US" sz="1800" dirty="0"/>
              <a:t>	May I learn to live with ease and well-being</a:t>
            </a:r>
          </a:p>
          <a:p>
            <a:pPr marL="0" indent="0">
              <a:buNone/>
            </a:pPr>
            <a:r>
              <a:rPr lang="en-US" sz="1800" dirty="0"/>
              <a:t>	May I accept the circumstances of my life</a:t>
            </a:r>
          </a:p>
          <a:p>
            <a:pPr marL="0" indent="0">
              <a:buNone/>
            </a:pPr>
            <a:r>
              <a:rPr lang="en-US" sz="1800" dirty="0"/>
              <a:t>	May we learn to live together in peace</a:t>
            </a:r>
          </a:p>
          <a:p>
            <a:pPr marL="0" indent="0">
              <a:buNone/>
            </a:pPr>
            <a:endParaRPr lang="en-US" dirty="0"/>
          </a:p>
        </p:txBody>
      </p:sp>
    </p:spTree>
    <p:extLst>
      <p:ext uri="{BB962C8B-B14F-4D97-AF65-F5344CB8AC3E}">
        <p14:creationId xmlns:p14="http://schemas.microsoft.com/office/powerpoint/2010/main" val="2175412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Title 1">
            <a:extLst>
              <a:ext uri="{FF2B5EF4-FFF2-40B4-BE49-F238E27FC236}">
                <a16:creationId xmlns:a16="http://schemas.microsoft.com/office/drawing/2014/main" id="{86FB0FBA-02E2-B04A-AA27-0CE60EE6DE3C}"/>
              </a:ext>
            </a:extLst>
          </p:cNvPr>
          <p:cNvSpPr>
            <a:spLocks noGrp="1"/>
          </p:cNvSpPr>
          <p:nvPr>
            <p:ph type="title"/>
          </p:nvPr>
        </p:nvSpPr>
        <p:spPr>
          <a:xfrm>
            <a:off x="457200" y="274638"/>
            <a:ext cx="8229600" cy="1143000"/>
          </a:xfrm>
        </p:spPr>
        <p:txBody>
          <a:bodyPr>
            <a:normAutofit fontScale="90000"/>
          </a:bodyPr>
          <a:lstStyle/>
          <a:p>
            <a:br>
              <a:rPr lang="en-US" dirty="0"/>
            </a:br>
            <a:r>
              <a:rPr lang="en-US" dirty="0"/>
              <a:t>RESOURCES</a:t>
            </a:r>
          </a:p>
        </p:txBody>
      </p:sp>
      <p:sp>
        <p:nvSpPr>
          <p:cNvPr id="11" name="Content Placeholder 2">
            <a:extLst>
              <a:ext uri="{FF2B5EF4-FFF2-40B4-BE49-F238E27FC236}">
                <a16:creationId xmlns:a16="http://schemas.microsoft.com/office/drawing/2014/main" id="{56D46836-350D-8748-AE1A-C5EA84F45511}"/>
              </a:ext>
            </a:extLst>
          </p:cNvPr>
          <p:cNvSpPr>
            <a:spLocks noGrp="1"/>
          </p:cNvSpPr>
          <p:nvPr>
            <p:ph idx="1"/>
          </p:nvPr>
        </p:nvSpPr>
        <p:spPr>
          <a:xfrm>
            <a:off x="457200" y="1600200"/>
            <a:ext cx="8229600" cy="4525963"/>
          </a:xfrm>
        </p:spPr>
        <p:txBody>
          <a:bodyPr>
            <a:normAutofit fontScale="25000" lnSpcReduction="20000"/>
          </a:bodyPr>
          <a:lstStyle/>
          <a:p>
            <a:pPr marL="0" indent="0">
              <a:buNone/>
            </a:pPr>
            <a:r>
              <a:rPr lang="en-US" sz="4400" b="1" dirty="0"/>
              <a:t>Books:</a:t>
            </a:r>
            <a:r>
              <a:rPr lang="en-US" sz="4400" dirty="0"/>
              <a:t> </a:t>
            </a:r>
          </a:p>
          <a:p>
            <a:pPr>
              <a:buFont typeface="Arial" panose="020B0604020202020204" pitchFamily="34" charset="0"/>
              <a:buChar char="•"/>
            </a:pPr>
            <a:r>
              <a:rPr lang="en-US" sz="4400" b="1" i="1" dirty="0"/>
              <a:t>Full Catastrophe Living: Using the Wisdom of Your Body and Mind to Face Stress, Pain, and Illness. Second Edition, Revised and Updated.</a:t>
            </a:r>
            <a:r>
              <a:rPr lang="en-US" sz="4400" b="1" dirty="0"/>
              <a:t> By Jon Kabat-Zinn</a:t>
            </a:r>
            <a:endParaRPr lang="en-US" sz="4400" i="1" dirty="0"/>
          </a:p>
          <a:p>
            <a:pPr>
              <a:buFont typeface="Arial" panose="020B0604020202020204" pitchFamily="34" charset="0"/>
              <a:buChar char="•"/>
            </a:pPr>
            <a:r>
              <a:rPr lang="en-US" sz="4400" dirty="0"/>
              <a:t>Radical Acceptance: Embracing Your Life With the Heart of a Buddha, by Tara Brach</a:t>
            </a:r>
            <a:endParaRPr lang="en-US" sz="4400" i="1" dirty="0"/>
          </a:p>
          <a:p>
            <a:pPr>
              <a:buFont typeface="Arial" panose="020B0604020202020204" pitchFamily="34" charset="0"/>
              <a:buChar char="•"/>
            </a:pPr>
            <a:r>
              <a:rPr lang="en-US" sz="4400" i="1" dirty="0"/>
              <a:t>Relaxation Response</a:t>
            </a:r>
            <a:r>
              <a:rPr lang="en-US" sz="4400" dirty="0"/>
              <a:t>, by Herbert Benson, M.D. and M. </a:t>
            </a:r>
            <a:r>
              <a:rPr lang="en-US" sz="4400" dirty="0" err="1"/>
              <a:t>Klipper</a:t>
            </a:r>
            <a:r>
              <a:rPr lang="en-US" sz="4400" dirty="0"/>
              <a:t> </a:t>
            </a:r>
          </a:p>
          <a:p>
            <a:r>
              <a:rPr lang="en-US" sz="4400" i="1" dirty="0"/>
              <a:t>How to Meditate: A Guide to Self Discovery</a:t>
            </a:r>
            <a:r>
              <a:rPr lang="en-US" sz="4400" dirty="0"/>
              <a:t>, by Dr. Lawrence Le Shan </a:t>
            </a:r>
          </a:p>
          <a:p>
            <a:r>
              <a:rPr lang="en-US" sz="4400" b="1" dirty="0"/>
              <a:t>Making the Invisible Visible: Chronic Pain Manual for Health Care Providers, </a:t>
            </a:r>
            <a:r>
              <a:rPr lang="en-US" sz="4400" dirty="0"/>
              <a:t>by Gwenn Herman and Mary French. </a:t>
            </a:r>
            <a:endParaRPr lang="en-US" sz="4400" i="1" dirty="0"/>
          </a:p>
          <a:p>
            <a:r>
              <a:rPr lang="en-US" sz="4400" i="1" dirty="0"/>
              <a:t>Art of Happiness: A Handbook for Living</a:t>
            </a:r>
            <a:r>
              <a:rPr lang="en-US" sz="4400" dirty="0"/>
              <a:t>, by the 14th Dalai Lama and H. Cutler </a:t>
            </a:r>
          </a:p>
          <a:p>
            <a:r>
              <a:rPr lang="en-US" sz="4400" i="1" dirty="0"/>
              <a:t>Healing Anger: The Power of Patience from a Buddhist Point of View</a:t>
            </a:r>
            <a:r>
              <a:rPr lang="en-US" sz="4400" dirty="0"/>
              <a:t>, by the 14th Dalai Lama and </a:t>
            </a:r>
            <a:r>
              <a:rPr lang="en-US" sz="4400" dirty="0" err="1"/>
              <a:t>Geshe</a:t>
            </a:r>
            <a:r>
              <a:rPr lang="en-US" sz="4400" dirty="0"/>
              <a:t> Thupten </a:t>
            </a:r>
            <a:r>
              <a:rPr lang="en-US" sz="4400" dirty="0" err="1"/>
              <a:t>Jimpa</a:t>
            </a:r>
            <a:r>
              <a:rPr lang="en-US" sz="4400" dirty="0"/>
              <a:t>. </a:t>
            </a:r>
          </a:p>
          <a:p>
            <a:r>
              <a:rPr lang="en-US" sz="4400" i="1" dirty="0"/>
              <a:t>Energy Medicine</a:t>
            </a:r>
            <a:r>
              <a:rPr lang="en-US" sz="4400" dirty="0"/>
              <a:t>, by Donna Eden and David Feinstein </a:t>
            </a:r>
          </a:p>
          <a:p>
            <a:r>
              <a:rPr lang="en-US" sz="4400" i="1" dirty="0"/>
              <a:t>Conquest of Mind</a:t>
            </a:r>
            <a:r>
              <a:rPr lang="en-US" sz="4400" dirty="0"/>
              <a:t>, by </a:t>
            </a:r>
            <a:r>
              <a:rPr lang="en-US" sz="4400" dirty="0" err="1"/>
              <a:t>Eknath</a:t>
            </a:r>
            <a:r>
              <a:rPr lang="en-US" sz="4400" dirty="0"/>
              <a:t> </a:t>
            </a:r>
            <a:r>
              <a:rPr lang="en-US" sz="4400" dirty="0" err="1"/>
              <a:t>Easwaran</a:t>
            </a:r>
            <a:r>
              <a:rPr lang="en-US" sz="4400" dirty="0"/>
              <a:t> </a:t>
            </a:r>
          </a:p>
          <a:p>
            <a:r>
              <a:rPr lang="en-US" sz="4400" i="1" dirty="0"/>
              <a:t>The Healing Power of Mind</a:t>
            </a:r>
            <a:r>
              <a:rPr lang="en-US" sz="4400" dirty="0"/>
              <a:t>, by Tulku </a:t>
            </a:r>
            <a:r>
              <a:rPr lang="en-US" sz="4400" dirty="0" err="1"/>
              <a:t>Thondup</a:t>
            </a:r>
            <a:r>
              <a:rPr lang="en-US" sz="4400" dirty="0"/>
              <a:t> </a:t>
            </a:r>
          </a:p>
          <a:p>
            <a:r>
              <a:rPr lang="en-US" sz="4400" i="1" dirty="0"/>
              <a:t>Electrolytes and the Spark of Life: The Key to Longevity and Quality of Life</a:t>
            </a:r>
            <a:r>
              <a:rPr lang="en-US" sz="4400" dirty="0"/>
              <a:t>, by Gillian </a:t>
            </a:r>
            <a:r>
              <a:rPr lang="en-US" sz="4400" dirty="0" err="1"/>
              <a:t>Marthew</a:t>
            </a:r>
            <a:r>
              <a:rPr lang="en-US" sz="4400" dirty="0"/>
              <a:t> </a:t>
            </a:r>
          </a:p>
          <a:p>
            <a:r>
              <a:rPr lang="en-US" sz="4400" i="1" dirty="0"/>
              <a:t>Pain Free: A Revolutionary Method for Stopping Chronic Pain</a:t>
            </a:r>
            <a:r>
              <a:rPr lang="en-US" sz="4400" dirty="0"/>
              <a:t>, by Pete </a:t>
            </a:r>
            <a:r>
              <a:rPr lang="en-US" sz="4400" dirty="0" err="1"/>
              <a:t>Egoscue</a:t>
            </a:r>
            <a:r>
              <a:rPr lang="en-US" sz="4400" dirty="0"/>
              <a:t> and Roger </a:t>
            </a:r>
            <a:r>
              <a:rPr lang="en-US" sz="4400" dirty="0" err="1"/>
              <a:t>Gittines</a:t>
            </a:r>
            <a:r>
              <a:rPr lang="en-US" sz="4400" dirty="0"/>
              <a:t> </a:t>
            </a:r>
          </a:p>
          <a:p>
            <a:r>
              <a:rPr lang="en-US" sz="4400" i="1" dirty="0"/>
              <a:t>The History of Pain</a:t>
            </a:r>
            <a:r>
              <a:rPr lang="en-US" sz="4400" dirty="0"/>
              <a:t>, by </a:t>
            </a:r>
            <a:r>
              <a:rPr lang="en-US" sz="4400" dirty="0" err="1"/>
              <a:t>Roselyne</a:t>
            </a:r>
            <a:r>
              <a:rPr lang="en-US" sz="4400" dirty="0"/>
              <a:t> Rey </a:t>
            </a:r>
          </a:p>
          <a:p>
            <a:r>
              <a:rPr lang="en-US" sz="4400" i="1" dirty="0"/>
              <a:t>The Origin of Illness</a:t>
            </a:r>
            <a:r>
              <a:rPr lang="en-US" sz="4400" dirty="0"/>
              <a:t>, by Norberto R. </a:t>
            </a:r>
            <a:r>
              <a:rPr lang="en-US" sz="4400" dirty="0" err="1"/>
              <a:t>Keppe</a:t>
            </a:r>
            <a:r>
              <a:rPr lang="en-US" sz="4400" dirty="0"/>
              <a:t> </a:t>
            </a:r>
          </a:p>
          <a:p>
            <a:r>
              <a:rPr lang="en-US" sz="4400" i="1" dirty="0"/>
              <a:t>The Wisdom of No Escape and the Path of Loving Kindness</a:t>
            </a:r>
            <a:r>
              <a:rPr lang="en-US" sz="4400" dirty="0"/>
              <a:t>, by Pema </a:t>
            </a:r>
            <a:r>
              <a:rPr lang="en-US" sz="4400" dirty="0" err="1"/>
              <a:t>Chödrön</a:t>
            </a:r>
            <a:r>
              <a:rPr lang="en-US" sz="4400" dirty="0"/>
              <a:t> </a:t>
            </a:r>
          </a:p>
          <a:p>
            <a:r>
              <a:rPr lang="en-US" sz="4400" i="1" dirty="0" err="1"/>
              <a:t>Macroelements</a:t>
            </a:r>
            <a:r>
              <a:rPr lang="en-US" sz="4400" i="1" dirty="0"/>
              <a:t>, Water, and Electrolytes in Sports Nutrition</a:t>
            </a:r>
            <a:r>
              <a:rPr lang="en-US" sz="4400" dirty="0"/>
              <a:t>, by Judy Anne Driskell, Ira </a:t>
            </a:r>
            <a:r>
              <a:rPr lang="en-US" sz="4400" dirty="0" err="1"/>
              <a:t>Wolinsky</a:t>
            </a:r>
            <a:r>
              <a:rPr lang="en-US" sz="4400" dirty="0"/>
              <a:t> (Editor) </a:t>
            </a:r>
          </a:p>
          <a:p>
            <a:r>
              <a:rPr lang="en-US" sz="4400" i="1" dirty="0"/>
              <a:t>Fibromyalgia &amp; Chronic Myofascial Pain Syndrome ­ A Survival Manual</a:t>
            </a:r>
            <a:r>
              <a:rPr lang="en-US" sz="4400" dirty="0"/>
              <a:t>, by Devin </a:t>
            </a:r>
            <a:r>
              <a:rPr lang="en-US" sz="4400" dirty="0" err="1"/>
              <a:t>Starlanyl</a:t>
            </a:r>
            <a:r>
              <a:rPr lang="en-US" sz="4400" dirty="0"/>
              <a:t>, M.D. &amp; Mary Ellen Copeland, MS, MA </a:t>
            </a:r>
          </a:p>
          <a:p>
            <a:r>
              <a:rPr lang="en-US" sz="4400" i="1" dirty="0"/>
              <a:t>The Chronic Pain Control Workbook</a:t>
            </a:r>
            <a:r>
              <a:rPr lang="en-US" sz="4400" dirty="0"/>
              <a:t>, 2nd edition, by Ellen Mohr Catalano, MA, &amp; </a:t>
            </a:r>
            <a:r>
              <a:rPr lang="en-US" sz="4400" dirty="0" err="1"/>
              <a:t>Kimeron</a:t>
            </a:r>
            <a:r>
              <a:rPr lang="en-US" sz="4400" dirty="0"/>
              <a:t> N. Hardin </a:t>
            </a:r>
          </a:p>
          <a:p>
            <a:pPr marL="0" indent="0">
              <a:buNone/>
            </a:pPr>
            <a:endParaRPr lang="en-US" sz="4400" b="1" dirty="0"/>
          </a:p>
          <a:p>
            <a:pPr>
              <a:buFont typeface="Arial" panose="020B0604020202020204" pitchFamily="34" charset="0"/>
              <a:buChar char="•"/>
            </a:pPr>
            <a:endParaRPr lang="en-US" sz="4400" i="1" dirty="0"/>
          </a:p>
          <a:p>
            <a:pPr marL="0" indent="0">
              <a:buNone/>
            </a:pPr>
            <a:r>
              <a:rPr lang="en-US" sz="4400" i="1" dirty="0"/>
              <a:t>U.S. Pain Foundation does not endorse any of the above links - we are supplying them for informational purposes only.</a:t>
            </a:r>
            <a:endParaRPr lang="en-US" sz="4400" dirty="0"/>
          </a:p>
          <a:p>
            <a:endParaRPr lang="en-US" dirty="0"/>
          </a:p>
        </p:txBody>
      </p:sp>
    </p:spTree>
    <p:extLst>
      <p:ext uri="{BB962C8B-B14F-4D97-AF65-F5344CB8AC3E}">
        <p14:creationId xmlns:p14="http://schemas.microsoft.com/office/powerpoint/2010/main" val="2238790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0" name="Title 1">
            <a:extLst>
              <a:ext uri="{FF2B5EF4-FFF2-40B4-BE49-F238E27FC236}">
                <a16:creationId xmlns:a16="http://schemas.microsoft.com/office/drawing/2014/main" id="{86FB0FBA-02E2-B04A-AA27-0CE60EE6DE3C}"/>
              </a:ext>
            </a:extLst>
          </p:cNvPr>
          <p:cNvSpPr>
            <a:spLocks noGrp="1"/>
          </p:cNvSpPr>
          <p:nvPr>
            <p:ph type="title"/>
          </p:nvPr>
        </p:nvSpPr>
        <p:spPr>
          <a:xfrm>
            <a:off x="457200" y="274638"/>
            <a:ext cx="8229600" cy="1143000"/>
          </a:xfrm>
        </p:spPr>
        <p:txBody>
          <a:bodyPr>
            <a:normAutofit fontScale="90000"/>
          </a:bodyPr>
          <a:lstStyle/>
          <a:p>
            <a:br>
              <a:rPr lang="en-US" dirty="0"/>
            </a:br>
            <a:r>
              <a:rPr lang="en-US" dirty="0"/>
              <a:t>RESOURCES</a:t>
            </a:r>
          </a:p>
        </p:txBody>
      </p:sp>
      <p:sp>
        <p:nvSpPr>
          <p:cNvPr id="12" name="Content Placeholder 2">
            <a:extLst>
              <a:ext uri="{FF2B5EF4-FFF2-40B4-BE49-F238E27FC236}">
                <a16:creationId xmlns:a16="http://schemas.microsoft.com/office/drawing/2014/main" id="{E609D5D7-8B7A-6C4E-8D62-DCD6C26397F7}"/>
              </a:ext>
            </a:extLst>
          </p:cNvPr>
          <p:cNvSpPr txBox="1">
            <a:spLocks/>
          </p:cNvSpPr>
          <p:nvPr/>
        </p:nvSpPr>
        <p:spPr>
          <a:xfrm>
            <a:off x="469799" y="1472900"/>
            <a:ext cx="8229600" cy="4617720"/>
          </a:xfrm>
          <a:prstGeom prst="rect">
            <a:avLst/>
          </a:prstGeom>
        </p:spPr>
        <p:txBody>
          <a:bodyPr vert="horz" lIns="91440" tIns="45720" rIns="91440" bIns="45720"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a:t>Relaxation/Meditation CDs:</a:t>
            </a:r>
          </a:p>
          <a:p>
            <a:pPr>
              <a:buFont typeface="Arial" panose="020B0604020202020204" pitchFamily="34" charset="0"/>
              <a:buChar char="•"/>
            </a:pPr>
            <a:r>
              <a:rPr lang="en-US" sz="2400" dirty="0"/>
              <a:t> “Canyon Trilogy: Native American Flute Music” by R. Carlos </a:t>
            </a:r>
            <a:r>
              <a:rPr lang="en-US" sz="2400" dirty="0" err="1"/>
              <a:t>Nakai</a:t>
            </a:r>
            <a:r>
              <a:rPr lang="en-US" sz="2400" dirty="0"/>
              <a:t> </a:t>
            </a:r>
          </a:p>
          <a:p>
            <a:r>
              <a:rPr lang="en-US" sz="2400" dirty="0"/>
              <a:t>“Quiet Heart/Spirit Wind” by Richard Warner </a:t>
            </a:r>
          </a:p>
          <a:p>
            <a:r>
              <a:rPr lang="en-US" sz="2400" dirty="0"/>
              <a:t>“In the Presence of Angels” by </a:t>
            </a:r>
            <a:r>
              <a:rPr lang="en-US" sz="2400" dirty="0" err="1"/>
              <a:t>Dik</a:t>
            </a:r>
            <a:r>
              <a:rPr lang="en-US" sz="2400" dirty="0"/>
              <a:t> Darnell </a:t>
            </a:r>
          </a:p>
          <a:p>
            <a:r>
              <a:rPr lang="en-US" sz="2400" dirty="0"/>
              <a:t>“The Sounds of Source” by Synchronicity/Master Charles </a:t>
            </a:r>
          </a:p>
          <a:p>
            <a:r>
              <a:rPr lang="en-US" sz="2400" dirty="0"/>
              <a:t>“Soma: An Experience in Psychoacoustic Healing” by Tom Kenyon, MA </a:t>
            </a:r>
          </a:p>
          <a:p>
            <a:r>
              <a:rPr lang="en-US" sz="2400" dirty="0"/>
              <a:t>“Higher” by </a:t>
            </a:r>
            <a:r>
              <a:rPr lang="en-US" sz="2400" dirty="0" err="1"/>
              <a:t>Metamusic</a:t>
            </a:r>
            <a:r>
              <a:rPr lang="en-US" sz="2400" dirty="0"/>
              <a:t>/Monroe Institute </a:t>
            </a:r>
          </a:p>
          <a:p>
            <a:r>
              <a:rPr lang="en-US" sz="2400" dirty="0"/>
              <a:t>“</a:t>
            </a:r>
            <a:r>
              <a:rPr lang="en-US" sz="2400" dirty="0" err="1"/>
              <a:t>DreamCatcher</a:t>
            </a:r>
            <a:r>
              <a:rPr lang="en-US" sz="2400" dirty="0"/>
              <a:t>” by Kevin Locke </a:t>
            </a:r>
          </a:p>
          <a:p>
            <a:endParaRPr lang="en-US" sz="2400" dirty="0"/>
          </a:p>
          <a:p>
            <a:pPr marL="0" indent="0">
              <a:buFont typeface="Arial"/>
              <a:buNone/>
            </a:pPr>
            <a:r>
              <a:rPr lang="en-US" sz="2400" b="1" dirty="0"/>
              <a:t>Websites</a:t>
            </a:r>
          </a:p>
          <a:p>
            <a:pPr>
              <a:buFont typeface="Arial" panose="020B0604020202020204" pitchFamily="34" charset="0"/>
              <a:buChar char="•"/>
            </a:pPr>
            <a:r>
              <a:rPr lang="en-US" sz="2400" b="1" dirty="0"/>
              <a:t>https://</a:t>
            </a:r>
            <a:r>
              <a:rPr lang="en-US" sz="2400" b="1" dirty="0" err="1"/>
              <a:t>www.mindfulnesscds.com</a:t>
            </a:r>
            <a:r>
              <a:rPr lang="en-US" sz="2400" b="1" dirty="0"/>
              <a:t>/pages/books-by-</a:t>
            </a:r>
            <a:r>
              <a:rPr lang="en-US" sz="2400" b="1" dirty="0" err="1"/>
              <a:t>jon</a:t>
            </a:r>
            <a:r>
              <a:rPr lang="en-US" sz="2400" b="1" dirty="0"/>
              <a:t>-</a:t>
            </a:r>
            <a:r>
              <a:rPr lang="en-US" sz="2400" b="1" dirty="0" err="1"/>
              <a:t>kabat-zinn</a:t>
            </a:r>
            <a:endParaRPr lang="en-US" sz="2400" b="1" dirty="0"/>
          </a:p>
          <a:p>
            <a:pPr>
              <a:buFont typeface="Arial" panose="020B0604020202020204" pitchFamily="34" charset="0"/>
              <a:buChar char="•"/>
            </a:pPr>
            <a:r>
              <a:rPr lang="en-US" sz="2400" b="1" dirty="0"/>
              <a:t>Insight Meditation Community Washington DC  </a:t>
            </a:r>
            <a:r>
              <a:rPr lang="en-US" sz="2400" b="1" dirty="0">
                <a:hlinkClick r:id="rId3"/>
              </a:rPr>
              <a:t>www.imcw.org</a:t>
            </a:r>
            <a:r>
              <a:rPr lang="en-US" sz="2400" b="1" dirty="0"/>
              <a:t> </a:t>
            </a:r>
          </a:p>
          <a:p>
            <a:pPr>
              <a:buFont typeface="Arial" panose="020B0604020202020204" pitchFamily="34" charset="0"/>
              <a:buChar char="•"/>
            </a:pPr>
            <a:r>
              <a:rPr lang="en-US" sz="2400" b="1" dirty="0"/>
              <a:t>Tara Brach  </a:t>
            </a:r>
            <a:r>
              <a:rPr lang="en-US" sz="2400" b="1" dirty="0">
                <a:hlinkClick r:id="rId4"/>
              </a:rPr>
              <a:t>https://www.tarabrach.com/store/</a:t>
            </a:r>
            <a:r>
              <a:rPr lang="en-US" sz="2400" b="1" dirty="0"/>
              <a:t> </a:t>
            </a:r>
          </a:p>
          <a:p>
            <a:pPr marL="0" indent="0">
              <a:buFont typeface="Arial"/>
              <a:buNone/>
            </a:pPr>
            <a:r>
              <a:rPr lang="en-US" b="1" i="1" dirty="0"/>
              <a:t>Apps</a:t>
            </a:r>
          </a:p>
          <a:p>
            <a:r>
              <a:rPr lang="en-US" u="sng" dirty="0">
                <a:hlinkClick r:id="rId5"/>
              </a:rPr>
              <a:t>Five Free Mindfulness Apps Worthy of Your Attention</a:t>
            </a:r>
            <a:endParaRPr lang="en-US" dirty="0"/>
          </a:p>
          <a:p>
            <a:r>
              <a:rPr lang="en-US" dirty="0"/>
              <a:t>https://</a:t>
            </a:r>
            <a:r>
              <a:rPr lang="en-US" dirty="0" err="1"/>
              <a:t>www.mindful.org</a:t>
            </a:r>
            <a:r>
              <a:rPr lang="en-US" dirty="0"/>
              <a:t>/free-mindfulness-apps-worthy-of-your-attention</a:t>
            </a:r>
          </a:p>
          <a:p>
            <a:r>
              <a:rPr lang="en-US" dirty="0"/>
              <a:t>Insight Timer.</a:t>
            </a:r>
          </a:p>
          <a:p>
            <a:r>
              <a:rPr lang="en-US" dirty="0"/>
              <a:t>Aura.</a:t>
            </a:r>
          </a:p>
          <a:p>
            <a:r>
              <a:rPr lang="en-US" dirty="0" err="1"/>
              <a:t>Omvana</a:t>
            </a:r>
            <a:r>
              <a:rPr lang="en-US" dirty="0"/>
              <a:t>.</a:t>
            </a:r>
          </a:p>
          <a:p>
            <a:r>
              <a:rPr lang="en-US" dirty="0"/>
              <a:t>Stop, Breathe &amp; Think.</a:t>
            </a:r>
          </a:p>
          <a:p>
            <a:pPr>
              <a:buFont typeface="Arial" panose="020B0604020202020204" pitchFamily="34" charset="0"/>
              <a:buChar char="•"/>
            </a:pPr>
            <a:r>
              <a:rPr lang="en-US" i="1" dirty="0"/>
              <a:t> </a:t>
            </a:r>
            <a:r>
              <a:rPr lang="en-US" i="1" dirty="0" err="1"/>
              <a:t>Ouchie</a:t>
            </a:r>
            <a:endParaRPr lang="en-US" i="1" dirty="0"/>
          </a:p>
          <a:p>
            <a:pPr marL="0" indent="0">
              <a:buFont typeface="Arial"/>
              <a:buNone/>
            </a:pPr>
            <a:endParaRPr lang="en-US" i="1" dirty="0"/>
          </a:p>
          <a:p>
            <a:pPr marL="0" indent="0">
              <a:buFont typeface="Arial"/>
              <a:buNone/>
            </a:pPr>
            <a:r>
              <a:rPr lang="en-US" i="1" dirty="0"/>
              <a:t>U.S. Pain Foundation does not endorse any of the above links - we are supplying them for informational purposes only.</a:t>
            </a:r>
            <a:endParaRPr lang="en-US" dirty="0"/>
          </a:p>
          <a:p>
            <a:pPr>
              <a:buFont typeface="Arial" panose="020B0604020202020204" pitchFamily="34" charset="0"/>
              <a:buChar char="•"/>
            </a:pPr>
            <a:endParaRPr lang="en-US" i="1" dirty="0"/>
          </a:p>
          <a:p>
            <a:endParaRPr lang="en-US" dirty="0"/>
          </a:p>
        </p:txBody>
      </p:sp>
    </p:spTree>
    <p:extLst>
      <p:ext uri="{BB962C8B-B14F-4D97-AF65-F5344CB8AC3E}">
        <p14:creationId xmlns:p14="http://schemas.microsoft.com/office/powerpoint/2010/main" val="973438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4125" y="5132439"/>
            <a:ext cx="9143998" cy="1725571"/>
          </a:xfrm>
          <a:prstGeom prst="rect">
            <a:avLst/>
          </a:prstGeom>
          <a:noFill/>
          <a:ln>
            <a:noFill/>
          </a:ln>
        </p:spPr>
      </p:pic>
      <p:sp>
        <p:nvSpPr>
          <p:cNvPr id="85" name="Google Shape;85;p13"/>
          <p:cNvSpPr/>
          <p:nvPr/>
        </p:nvSpPr>
        <p:spPr>
          <a:xfrm>
            <a:off x="0" y="0"/>
            <a:ext cx="9152247" cy="6088103"/>
          </a:xfrm>
          <a:prstGeom prst="rect">
            <a:avLst/>
          </a:prstGeom>
          <a:solidFill>
            <a:srgbClr val="005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86" name="Google Shape;86;p13"/>
          <p:cNvGrpSpPr/>
          <p:nvPr/>
        </p:nvGrpSpPr>
        <p:grpSpPr>
          <a:xfrm>
            <a:off x="1" y="5469585"/>
            <a:ext cx="9152246" cy="997857"/>
            <a:chOff x="-8246" y="5860142"/>
            <a:chExt cx="9152246" cy="997857"/>
          </a:xfrm>
        </p:grpSpPr>
        <p:sp>
          <p:nvSpPr>
            <p:cNvPr id="87" name="Google Shape;87;p13"/>
            <p:cNvSpPr/>
            <p:nvPr/>
          </p:nvSpPr>
          <p:spPr>
            <a:xfrm>
              <a:off x="7699721" y="5863265"/>
              <a:ext cx="1444279" cy="615395"/>
            </a:xfrm>
            <a:prstGeom prst="rect">
              <a:avLst/>
            </a:prstGeom>
            <a:solidFill>
              <a:srgbClr val="5D54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13"/>
            <p:cNvSpPr/>
            <p:nvPr/>
          </p:nvSpPr>
          <p:spPr>
            <a:xfrm>
              <a:off x="-8246" y="6242604"/>
              <a:ext cx="8090430" cy="615395"/>
            </a:xfrm>
            <a:prstGeom prst="rect">
              <a:avLst/>
            </a:prstGeom>
            <a:solidFill>
              <a:srgbClr val="7F72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3"/>
            <p:cNvSpPr/>
            <p:nvPr/>
          </p:nvSpPr>
          <p:spPr>
            <a:xfrm>
              <a:off x="7699721" y="5860142"/>
              <a:ext cx="382462" cy="382462"/>
            </a:xfrm>
            <a:prstGeom prst="rtTriangle">
              <a:avLst/>
            </a:prstGeom>
            <a:solidFill>
              <a:srgbClr val="504A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0" name="Google Shape;90;p13" descr="US-Pain-logo-large-white.png"/>
          <p:cNvPicPr preferRelativeResize="0"/>
          <p:nvPr/>
        </p:nvPicPr>
        <p:blipFill rotWithShape="1">
          <a:blip r:embed="rId4">
            <a:alphaModFix/>
          </a:blip>
          <a:srcRect/>
          <a:stretch/>
        </p:blipFill>
        <p:spPr>
          <a:xfrm>
            <a:off x="237971" y="5907309"/>
            <a:ext cx="1513694" cy="550424"/>
          </a:xfrm>
          <a:prstGeom prst="rect">
            <a:avLst/>
          </a:prstGeom>
          <a:noFill/>
          <a:ln>
            <a:noFill/>
          </a:ln>
        </p:spPr>
      </p:pic>
      <p:sp>
        <p:nvSpPr>
          <p:cNvPr id="91" name="Google Shape;91;p13"/>
          <p:cNvSpPr txBox="1"/>
          <p:nvPr/>
        </p:nvSpPr>
        <p:spPr>
          <a:xfrm>
            <a:off x="4125" y="1338269"/>
            <a:ext cx="6064800" cy="62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a:solidFill>
                  <a:srgbClr val="FFFFFF"/>
                </a:solidFill>
              </a:rPr>
              <a:t>Light up the Landmarks &amp; Proclamations</a:t>
            </a:r>
            <a:endParaRPr sz="1800">
              <a:solidFill>
                <a:srgbClr val="FFFFFF"/>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FFFFFF"/>
              </a:solidFill>
            </a:endParaRPr>
          </a:p>
        </p:txBody>
      </p:sp>
      <p:pic>
        <p:nvPicPr>
          <p:cNvPr id="92" name="Google Shape;92;p13"/>
          <p:cNvPicPr preferRelativeResize="0"/>
          <p:nvPr/>
        </p:nvPicPr>
        <p:blipFill>
          <a:blip r:embed="rId5">
            <a:alphaModFix/>
          </a:blip>
          <a:stretch>
            <a:fillRect/>
          </a:stretch>
        </p:blipFill>
        <p:spPr>
          <a:xfrm>
            <a:off x="655275" y="333013"/>
            <a:ext cx="4762500" cy="904875"/>
          </a:xfrm>
          <a:prstGeom prst="rect">
            <a:avLst/>
          </a:prstGeom>
          <a:noFill/>
          <a:ln>
            <a:noFill/>
          </a:ln>
        </p:spPr>
      </p:pic>
      <p:pic>
        <p:nvPicPr>
          <p:cNvPr id="93" name="Google Shape;93;p13"/>
          <p:cNvPicPr preferRelativeResize="0"/>
          <p:nvPr/>
        </p:nvPicPr>
        <p:blipFill>
          <a:blip r:embed="rId6">
            <a:alphaModFix/>
          </a:blip>
          <a:stretch>
            <a:fillRect/>
          </a:stretch>
        </p:blipFill>
        <p:spPr>
          <a:xfrm>
            <a:off x="6182700" y="-2"/>
            <a:ext cx="2961300" cy="2961300"/>
          </a:xfrm>
          <a:prstGeom prst="rect">
            <a:avLst/>
          </a:prstGeom>
          <a:noFill/>
          <a:ln>
            <a:noFill/>
          </a:ln>
        </p:spPr>
      </p:pic>
      <p:pic>
        <p:nvPicPr>
          <p:cNvPr id="94" name="Google Shape;94;p13"/>
          <p:cNvPicPr preferRelativeResize="0"/>
          <p:nvPr/>
        </p:nvPicPr>
        <p:blipFill>
          <a:blip r:embed="rId7">
            <a:alphaModFix/>
          </a:blip>
          <a:stretch>
            <a:fillRect/>
          </a:stretch>
        </p:blipFill>
        <p:spPr>
          <a:xfrm>
            <a:off x="4909600" y="2235425"/>
            <a:ext cx="2961300" cy="2961300"/>
          </a:xfrm>
          <a:prstGeom prst="rect">
            <a:avLst/>
          </a:prstGeom>
          <a:noFill/>
          <a:ln>
            <a:noFill/>
          </a:ln>
        </p:spPr>
      </p:pic>
      <p:sp>
        <p:nvSpPr>
          <p:cNvPr id="95" name="Google Shape;95;p13"/>
          <p:cNvSpPr txBox="1"/>
          <p:nvPr/>
        </p:nvSpPr>
        <p:spPr>
          <a:xfrm>
            <a:off x="311075" y="1877825"/>
            <a:ext cx="3803400" cy="3318900"/>
          </a:xfrm>
          <a:prstGeom prst="rect">
            <a:avLst/>
          </a:prstGeom>
          <a:noFill/>
          <a:ln>
            <a:noFill/>
          </a:ln>
        </p:spPr>
        <p:txBody>
          <a:bodyPr spcFirstLastPara="1" wrap="square" lIns="91425" tIns="91425" rIns="91425" bIns="91425" anchor="t" anchorCtr="0">
            <a:noAutofit/>
          </a:bodyPr>
          <a:lstStyle/>
          <a:p>
            <a:pPr marL="457200" marR="0" lvl="0" indent="-355600" rtl="0">
              <a:lnSpc>
                <a:spcPct val="100000"/>
              </a:lnSpc>
              <a:spcBef>
                <a:spcPts val="0"/>
              </a:spcBef>
              <a:spcAft>
                <a:spcPts val="0"/>
              </a:spcAft>
              <a:buClr>
                <a:srgbClr val="FFFFFF"/>
              </a:buClr>
              <a:buSzPts val="2000"/>
              <a:buChar char="●"/>
            </a:pPr>
            <a:r>
              <a:rPr lang="en-US" sz="2000" dirty="0">
                <a:solidFill>
                  <a:srgbClr val="FFFFFF"/>
                </a:solidFill>
              </a:rPr>
              <a:t>State Proclamation</a:t>
            </a:r>
            <a:endParaRPr sz="2000" dirty="0">
              <a:solidFill>
                <a:srgbClr val="FFFFFF"/>
              </a:solidFill>
            </a:endParaRPr>
          </a:p>
          <a:p>
            <a:pPr marL="914400" lvl="1" indent="-355600" rtl="0">
              <a:spcBef>
                <a:spcPts val="0"/>
              </a:spcBef>
              <a:spcAft>
                <a:spcPts val="0"/>
              </a:spcAft>
              <a:buClr>
                <a:srgbClr val="FFFFFF"/>
              </a:buClr>
              <a:buSzPts val="2000"/>
              <a:buChar char="○"/>
            </a:pPr>
            <a:r>
              <a:rPr lang="en-US" sz="2000" dirty="0">
                <a:solidFill>
                  <a:schemeClr val="lt1"/>
                </a:solidFill>
              </a:rPr>
              <a:t>Several Requested</a:t>
            </a:r>
            <a:endParaRPr sz="2000" dirty="0">
              <a:solidFill>
                <a:srgbClr val="FFFFFF"/>
              </a:solidFill>
            </a:endParaRPr>
          </a:p>
          <a:p>
            <a:pPr marL="914400" marR="0" lvl="1" indent="-355600" rtl="0">
              <a:lnSpc>
                <a:spcPct val="100000"/>
              </a:lnSpc>
              <a:spcBef>
                <a:spcPts val="0"/>
              </a:spcBef>
              <a:spcAft>
                <a:spcPts val="0"/>
              </a:spcAft>
              <a:buClr>
                <a:srgbClr val="FFFFFF"/>
              </a:buClr>
              <a:buSzPts val="2000"/>
              <a:buChar char="○"/>
            </a:pPr>
            <a:r>
              <a:rPr lang="en-US" sz="2000" dirty="0">
                <a:solidFill>
                  <a:srgbClr val="FFFFFF"/>
                </a:solidFill>
              </a:rPr>
              <a:t>19 Pending</a:t>
            </a:r>
            <a:endParaRPr sz="2000" dirty="0">
              <a:solidFill>
                <a:srgbClr val="FFFFFF"/>
              </a:solidFill>
            </a:endParaRPr>
          </a:p>
          <a:p>
            <a:pPr marL="914400" marR="0" lvl="1" indent="-355600" rtl="0">
              <a:lnSpc>
                <a:spcPct val="100000"/>
              </a:lnSpc>
              <a:spcBef>
                <a:spcPts val="0"/>
              </a:spcBef>
              <a:spcAft>
                <a:spcPts val="0"/>
              </a:spcAft>
              <a:buClr>
                <a:srgbClr val="FFFFFF"/>
              </a:buClr>
              <a:buSzPts val="2000"/>
              <a:buChar char="○"/>
            </a:pPr>
            <a:r>
              <a:rPr lang="en-US" sz="2000" dirty="0">
                <a:solidFill>
                  <a:srgbClr val="FFFFFF"/>
                </a:solidFill>
              </a:rPr>
              <a:t>4 Approved</a:t>
            </a:r>
            <a:endParaRPr sz="2000" dirty="0">
              <a:solidFill>
                <a:srgbClr val="FFFFFF"/>
              </a:solidFill>
            </a:endParaRPr>
          </a:p>
          <a:p>
            <a:pPr marL="457200" marR="0" lvl="0" indent="-355600" rtl="0">
              <a:lnSpc>
                <a:spcPct val="100000"/>
              </a:lnSpc>
              <a:spcBef>
                <a:spcPts val="0"/>
              </a:spcBef>
              <a:spcAft>
                <a:spcPts val="0"/>
              </a:spcAft>
              <a:buClr>
                <a:srgbClr val="FFFFFF"/>
              </a:buClr>
              <a:buSzPts val="2000"/>
              <a:buChar char="●"/>
            </a:pPr>
            <a:r>
              <a:rPr lang="en-US" sz="2000" dirty="0">
                <a:solidFill>
                  <a:srgbClr val="FFFFFF"/>
                </a:solidFill>
              </a:rPr>
              <a:t>Local Proclamation</a:t>
            </a:r>
            <a:endParaRPr sz="2000" dirty="0">
              <a:solidFill>
                <a:srgbClr val="FFFFFF"/>
              </a:solidFill>
            </a:endParaRPr>
          </a:p>
          <a:p>
            <a:pPr marL="914400" marR="0" lvl="1" indent="-355600" rtl="0">
              <a:lnSpc>
                <a:spcPct val="100000"/>
              </a:lnSpc>
              <a:spcBef>
                <a:spcPts val="0"/>
              </a:spcBef>
              <a:spcAft>
                <a:spcPts val="0"/>
              </a:spcAft>
              <a:buClr>
                <a:srgbClr val="FFFFFF"/>
              </a:buClr>
              <a:buSzPts val="2000"/>
              <a:buChar char="○"/>
            </a:pPr>
            <a:r>
              <a:rPr lang="en-US" sz="2000" dirty="0">
                <a:solidFill>
                  <a:srgbClr val="FFFFFF"/>
                </a:solidFill>
              </a:rPr>
              <a:t>Over 40 Requested</a:t>
            </a:r>
            <a:endParaRPr sz="2000" dirty="0">
              <a:solidFill>
                <a:srgbClr val="FFFFFF"/>
              </a:solidFill>
            </a:endParaRPr>
          </a:p>
          <a:p>
            <a:pPr marL="914400" marR="0" lvl="1" indent="-355600" rtl="0">
              <a:lnSpc>
                <a:spcPct val="100000"/>
              </a:lnSpc>
              <a:spcBef>
                <a:spcPts val="0"/>
              </a:spcBef>
              <a:spcAft>
                <a:spcPts val="0"/>
              </a:spcAft>
              <a:buClr>
                <a:srgbClr val="FFFFFF"/>
              </a:buClr>
              <a:buSzPts val="2000"/>
              <a:buChar char="○"/>
            </a:pPr>
            <a:r>
              <a:rPr lang="en-US" sz="2000" dirty="0">
                <a:solidFill>
                  <a:srgbClr val="FFFFFF"/>
                </a:solidFill>
              </a:rPr>
              <a:t>7 Approved</a:t>
            </a:r>
            <a:endParaRPr sz="2000" dirty="0">
              <a:solidFill>
                <a:srgbClr val="FFFFFF"/>
              </a:solidFill>
            </a:endParaRPr>
          </a:p>
          <a:p>
            <a:pPr marL="457200" marR="0" lvl="0" indent="-355600" rtl="0">
              <a:lnSpc>
                <a:spcPct val="100000"/>
              </a:lnSpc>
              <a:spcBef>
                <a:spcPts val="0"/>
              </a:spcBef>
              <a:spcAft>
                <a:spcPts val="0"/>
              </a:spcAft>
              <a:buClr>
                <a:srgbClr val="FFFFFF"/>
              </a:buClr>
              <a:buSzPts val="2000"/>
              <a:buChar char="●"/>
            </a:pPr>
            <a:r>
              <a:rPr lang="en-US" sz="2000" dirty="0">
                <a:solidFill>
                  <a:srgbClr val="FFFFFF"/>
                </a:solidFill>
              </a:rPr>
              <a:t>Light up the Landmarks</a:t>
            </a:r>
            <a:endParaRPr sz="2000" dirty="0">
              <a:solidFill>
                <a:srgbClr val="FFFFFF"/>
              </a:solidFill>
            </a:endParaRPr>
          </a:p>
          <a:p>
            <a:pPr marL="914400" marR="0" lvl="1" indent="-355600" rtl="0">
              <a:lnSpc>
                <a:spcPct val="100000"/>
              </a:lnSpc>
              <a:spcBef>
                <a:spcPts val="0"/>
              </a:spcBef>
              <a:spcAft>
                <a:spcPts val="0"/>
              </a:spcAft>
              <a:buClr>
                <a:srgbClr val="FFFFFF"/>
              </a:buClr>
              <a:buSzPts val="2000"/>
              <a:buChar char="○"/>
            </a:pPr>
            <a:r>
              <a:rPr lang="en-US" sz="2000" dirty="0">
                <a:solidFill>
                  <a:srgbClr val="FFFFFF"/>
                </a:solidFill>
              </a:rPr>
              <a:t>Over 200 Contacted!</a:t>
            </a:r>
            <a:endParaRPr sz="2000" dirty="0">
              <a:solidFill>
                <a:srgbClr val="FFFFFF"/>
              </a:solidFill>
            </a:endParaRPr>
          </a:p>
          <a:p>
            <a:pPr marL="914400" marR="0" lvl="1" indent="-355600" rtl="0">
              <a:lnSpc>
                <a:spcPct val="100000"/>
              </a:lnSpc>
              <a:spcBef>
                <a:spcPts val="0"/>
              </a:spcBef>
              <a:spcAft>
                <a:spcPts val="0"/>
              </a:spcAft>
              <a:buClr>
                <a:srgbClr val="FFFFFF"/>
              </a:buClr>
              <a:buSzPts val="2000"/>
              <a:buChar char="○"/>
            </a:pPr>
            <a:r>
              <a:rPr lang="en-US" sz="2000" dirty="0">
                <a:solidFill>
                  <a:srgbClr val="FFFFFF"/>
                </a:solidFill>
              </a:rPr>
              <a:t>40+ Approved!</a:t>
            </a:r>
            <a:endParaRPr sz="1800" dirty="0">
              <a:solidFill>
                <a:srgbClr val="FFFFFF"/>
              </a:solidFill>
            </a:endParaRPr>
          </a:p>
          <a:p>
            <a:pPr marL="0" marR="0" lvl="0" indent="0" algn="l" rtl="0">
              <a:lnSpc>
                <a:spcPct val="100000"/>
              </a:lnSpc>
              <a:spcBef>
                <a:spcPts val="0"/>
              </a:spcBef>
              <a:spcAft>
                <a:spcPts val="0"/>
              </a:spcAft>
              <a:buClr>
                <a:srgbClr val="000000"/>
              </a:buClr>
              <a:buSzPts val="1800"/>
              <a:buFont typeface="Arial"/>
              <a:buNone/>
            </a:pPr>
            <a:endParaRPr sz="1800" dirty="0">
              <a:solidFill>
                <a:srgbClr val="FFFFFF"/>
              </a:solidFill>
            </a:endParaRPr>
          </a:p>
          <a:p>
            <a:pPr marL="0" marR="0" lvl="0" indent="0" algn="l" rtl="0">
              <a:lnSpc>
                <a:spcPct val="100000"/>
              </a:lnSpc>
              <a:spcBef>
                <a:spcPts val="0"/>
              </a:spcBef>
              <a:spcAft>
                <a:spcPts val="0"/>
              </a:spcAft>
              <a:buClr>
                <a:srgbClr val="000000"/>
              </a:buClr>
              <a:buSzPts val="1800"/>
              <a:buFont typeface="Arial"/>
              <a:buNone/>
            </a:pPr>
            <a:endParaRPr sz="1800" dirty="0">
              <a:solidFill>
                <a:srgbClr val="FFFFFF"/>
              </a:solidFill>
            </a:endParaRPr>
          </a:p>
        </p:txBody>
      </p:sp>
      <p:sp>
        <p:nvSpPr>
          <p:cNvPr id="96" name="Google Shape;96;p13"/>
          <p:cNvSpPr txBox="1"/>
          <p:nvPr/>
        </p:nvSpPr>
        <p:spPr>
          <a:xfrm>
            <a:off x="4125" y="5132450"/>
            <a:ext cx="7787100" cy="77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800">
                <a:solidFill>
                  <a:srgbClr val="FFFFFF"/>
                </a:solidFill>
              </a:rPr>
              <a:t>**Special Note: Awareness Tables &amp; Fundraisers**</a:t>
            </a:r>
            <a:endParaRPr sz="1800">
              <a:solidFill>
                <a:srgbClr val="FFFFFF"/>
              </a:solidFill>
            </a:endParaRPr>
          </a:p>
          <a:p>
            <a:pPr marL="0" lvl="0" indent="0" algn="ctr" rtl="0">
              <a:spcBef>
                <a:spcPts val="0"/>
              </a:spcBef>
              <a:spcAft>
                <a:spcPts val="0"/>
              </a:spcAft>
              <a:buNone/>
            </a:pPr>
            <a:r>
              <a:rPr lang="en-US" sz="1800">
                <a:solidFill>
                  <a:schemeClr val="lt1"/>
                </a:solidFill>
              </a:rPr>
              <a:t>Informational materials are limited so contact us soon!</a:t>
            </a:r>
            <a:endParaRPr sz="1800">
              <a:solidFill>
                <a:srgbClr val="FFFFFF"/>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FFFFFF"/>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FFFFFF"/>
              </a:solidFill>
            </a:endParaRPr>
          </a:p>
        </p:txBody>
      </p:sp>
    </p:spTree>
    <p:extLst>
      <p:ext uri="{BB962C8B-B14F-4D97-AF65-F5344CB8AC3E}">
        <p14:creationId xmlns:p14="http://schemas.microsoft.com/office/powerpoint/2010/main" val="2047197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92"/>
            <a:ext cx="8229600" cy="1143000"/>
          </a:xfrm>
        </p:spPr>
        <p:txBody>
          <a:bodyPr/>
          <a:lstStyle/>
          <a:p>
            <a:r>
              <a:rPr lang="en-US" dirty="0"/>
              <a:t>Next webinar</a:t>
            </a:r>
          </a:p>
        </p:txBody>
      </p:sp>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1" name="TextBox 10"/>
          <p:cNvSpPr txBox="1"/>
          <p:nvPr/>
        </p:nvSpPr>
        <p:spPr>
          <a:xfrm>
            <a:off x="565484" y="1051806"/>
            <a:ext cx="8121316" cy="5016758"/>
          </a:xfrm>
          <a:prstGeom prst="rect">
            <a:avLst/>
          </a:prstGeom>
          <a:noFill/>
        </p:spPr>
        <p:txBody>
          <a:bodyPr wrap="square" rtlCol="0">
            <a:spAutoFit/>
          </a:bodyPr>
          <a:lstStyle/>
          <a:p>
            <a:pPr marL="457200" indent="-457200" fontAlgn="base">
              <a:buFont typeface="Arial" panose="020B0604020202020204" pitchFamily="34" charset="0"/>
              <a:buChar char="•"/>
            </a:pPr>
            <a:r>
              <a:rPr lang="en-US" sz="2800" dirty="0"/>
              <a:t>Next volunteer webinar will be </a:t>
            </a:r>
            <a:r>
              <a:rPr lang="en-US" sz="2800" b="1" dirty="0"/>
              <a:t>Sept. 18 at 1 pm EST </a:t>
            </a:r>
            <a:r>
              <a:rPr lang="en-US" sz="2800" dirty="0"/>
              <a:t>with Peter Abaci, MD</a:t>
            </a:r>
          </a:p>
          <a:p>
            <a:pPr marL="342900" indent="-342900" fontAlgn="base">
              <a:buFont typeface="Arial" charset="0"/>
              <a:buChar char="•"/>
            </a:pPr>
            <a:r>
              <a:rPr lang="en-US" sz="2800" dirty="0"/>
              <a:t>Registration link will be available soon </a:t>
            </a:r>
            <a:r>
              <a:rPr lang="mr-IN" sz="2800" dirty="0"/>
              <a:t>–</a:t>
            </a:r>
            <a:r>
              <a:rPr lang="en-US" sz="2800" dirty="0"/>
              <a:t> check your inbox for updates!</a:t>
            </a:r>
          </a:p>
          <a:p>
            <a:pPr marL="342900" indent="-342900" fontAlgn="base">
              <a:buFont typeface="Arial" charset="0"/>
              <a:buChar char="•"/>
            </a:pPr>
            <a:endParaRPr lang="en-US" sz="2400" dirty="0"/>
          </a:p>
          <a:p>
            <a:pPr marL="342900" indent="-342900" fontAlgn="base">
              <a:buFont typeface="Arial" charset="0"/>
              <a:buChar char="•"/>
            </a:pPr>
            <a:endParaRPr lang="en-US" sz="2400" dirty="0"/>
          </a:p>
          <a:p>
            <a:pPr marL="800100" lvl="1" indent="-342900">
              <a:buFont typeface="Arial" charset="0"/>
              <a:buChar char="•"/>
            </a:pPr>
            <a:endParaRPr lang="en-US" sz="2600" b="1" dirty="0"/>
          </a:p>
          <a:p>
            <a:pPr marL="800100" lvl="1" indent="-342900">
              <a:buFont typeface="Arial" charset="0"/>
              <a:buChar char="•"/>
            </a:pPr>
            <a:endParaRPr lang="en-US" sz="2600" b="1" dirty="0"/>
          </a:p>
          <a:p>
            <a:pPr marL="800100" lvl="1" indent="-342900">
              <a:buFont typeface="Arial" charset="0"/>
              <a:buChar char="•"/>
            </a:pPr>
            <a:endParaRPr lang="en-US" sz="2600" b="1" dirty="0"/>
          </a:p>
          <a:p>
            <a:pPr marL="800100" lvl="1" indent="-342900">
              <a:buFont typeface="Arial" charset="0"/>
              <a:buChar char="•"/>
            </a:pPr>
            <a:endParaRPr lang="en-US" sz="2600" b="1" dirty="0"/>
          </a:p>
          <a:p>
            <a:pPr algn="ctr" fontAlgn="base"/>
            <a:r>
              <a:rPr lang="en-US" sz="3200" b="1" dirty="0"/>
              <a:t>Thanks for joining us!</a:t>
            </a:r>
          </a:p>
          <a:p>
            <a:pPr marL="342900" indent="-342900" fontAlgn="base">
              <a:buFont typeface="Arial" charset="0"/>
              <a:buChar char="•"/>
            </a:pPr>
            <a:endParaRPr lang="en-US" sz="2400" b="1" dirty="0"/>
          </a:p>
        </p:txBody>
      </p:sp>
      <p:pic>
        <p:nvPicPr>
          <p:cNvPr id="13" name="Picture 12">
            <a:extLst>
              <a:ext uri="{FF2B5EF4-FFF2-40B4-BE49-F238E27FC236}">
                <a16:creationId xmlns:a16="http://schemas.microsoft.com/office/drawing/2014/main" id="{542E2DE3-D28F-B54E-8B2D-1635337A2E05}"/>
              </a:ext>
            </a:extLst>
          </p:cNvPr>
          <p:cNvPicPr>
            <a:picLocks noChangeAspect="1"/>
          </p:cNvPicPr>
          <p:nvPr/>
        </p:nvPicPr>
        <p:blipFill>
          <a:blip r:embed="rId3"/>
          <a:stretch>
            <a:fillRect/>
          </a:stretch>
        </p:blipFill>
        <p:spPr>
          <a:xfrm>
            <a:off x="3218356" y="2910815"/>
            <a:ext cx="2815572" cy="2111679"/>
          </a:xfrm>
          <a:prstGeom prst="rect">
            <a:avLst/>
          </a:prstGeom>
        </p:spPr>
      </p:pic>
    </p:spTree>
    <p:extLst>
      <p:ext uri="{BB962C8B-B14F-4D97-AF65-F5344CB8AC3E}">
        <p14:creationId xmlns:p14="http://schemas.microsoft.com/office/powerpoint/2010/main" val="653985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4"/>
          <p:cNvPicPr preferRelativeResize="0"/>
          <p:nvPr/>
        </p:nvPicPr>
        <p:blipFill>
          <a:blip r:embed="rId3">
            <a:alphaModFix/>
          </a:blip>
          <a:stretch>
            <a:fillRect/>
          </a:stretch>
        </p:blipFill>
        <p:spPr>
          <a:xfrm>
            <a:off x="4125" y="5132439"/>
            <a:ext cx="9143998" cy="1725571"/>
          </a:xfrm>
          <a:prstGeom prst="rect">
            <a:avLst/>
          </a:prstGeom>
          <a:noFill/>
          <a:ln>
            <a:noFill/>
          </a:ln>
        </p:spPr>
      </p:pic>
      <p:sp>
        <p:nvSpPr>
          <p:cNvPr id="102" name="Google Shape;102;p14"/>
          <p:cNvSpPr/>
          <p:nvPr/>
        </p:nvSpPr>
        <p:spPr>
          <a:xfrm>
            <a:off x="0" y="0"/>
            <a:ext cx="9152100" cy="6088200"/>
          </a:xfrm>
          <a:prstGeom prst="rect">
            <a:avLst/>
          </a:prstGeom>
          <a:solidFill>
            <a:srgbClr val="005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03" name="Google Shape;103;p14"/>
          <p:cNvGrpSpPr/>
          <p:nvPr/>
        </p:nvGrpSpPr>
        <p:grpSpPr>
          <a:xfrm>
            <a:off x="1" y="5469585"/>
            <a:ext cx="9152167" cy="997762"/>
            <a:chOff x="-8246" y="5860142"/>
            <a:chExt cx="9152167" cy="997762"/>
          </a:xfrm>
        </p:grpSpPr>
        <p:sp>
          <p:nvSpPr>
            <p:cNvPr id="104" name="Google Shape;104;p14"/>
            <p:cNvSpPr/>
            <p:nvPr/>
          </p:nvSpPr>
          <p:spPr>
            <a:xfrm>
              <a:off x="7699721" y="5863265"/>
              <a:ext cx="1444200" cy="615300"/>
            </a:xfrm>
            <a:prstGeom prst="rect">
              <a:avLst/>
            </a:prstGeom>
            <a:solidFill>
              <a:srgbClr val="5D54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14"/>
            <p:cNvSpPr/>
            <p:nvPr/>
          </p:nvSpPr>
          <p:spPr>
            <a:xfrm>
              <a:off x="-8246" y="6242604"/>
              <a:ext cx="8090400" cy="615300"/>
            </a:xfrm>
            <a:prstGeom prst="rect">
              <a:avLst/>
            </a:prstGeom>
            <a:solidFill>
              <a:srgbClr val="7F72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14"/>
            <p:cNvSpPr/>
            <p:nvPr/>
          </p:nvSpPr>
          <p:spPr>
            <a:xfrm>
              <a:off x="7699721" y="5860142"/>
              <a:ext cx="382500" cy="382500"/>
            </a:xfrm>
            <a:prstGeom prst="rtTriangle">
              <a:avLst/>
            </a:prstGeom>
            <a:solidFill>
              <a:srgbClr val="504A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7" name="Google Shape;107;p14" descr="US-Pain-logo-large-white.png"/>
          <p:cNvPicPr preferRelativeResize="0"/>
          <p:nvPr/>
        </p:nvPicPr>
        <p:blipFill rotWithShape="1">
          <a:blip r:embed="rId4">
            <a:alphaModFix/>
          </a:blip>
          <a:srcRect/>
          <a:stretch/>
        </p:blipFill>
        <p:spPr>
          <a:xfrm>
            <a:off x="237971" y="5907309"/>
            <a:ext cx="1513694" cy="550424"/>
          </a:xfrm>
          <a:prstGeom prst="rect">
            <a:avLst/>
          </a:prstGeom>
          <a:noFill/>
          <a:ln>
            <a:noFill/>
          </a:ln>
        </p:spPr>
      </p:pic>
      <p:sp>
        <p:nvSpPr>
          <p:cNvPr id="108" name="Google Shape;108;p14"/>
          <p:cNvSpPr txBox="1"/>
          <p:nvPr/>
        </p:nvSpPr>
        <p:spPr>
          <a:xfrm>
            <a:off x="4489850" y="1700450"/>
            <a:ext cx="3981600" cy="1072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600">
                <a:solidFill>
                  <a:srgbClr val="FFFFFF"/>
                </a:solidFill>
              </a:rPr>
              <a:t>The people of U.S. Pain are pain warriors too!</a:t>
            </a:r>
            <a:endParaRPr sz="2600">
              <a:solidFill>
                <a:srgbClr val="FFFFFF"/>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FFFFFF"/>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FFFFFF"/>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FFFFFF"/>
              </a:solidFill>
            </a:endParaRPr>
          </a:p>
        </p:txBody>
      </p:sp>
      <p:pic>
        <p:nvPicPr>
          <p:cNvPr id="109" name="Google Shape;109;p14"/>
          <p:cNvPicPr preferRelativeResize="0"/>
          <p:nvPr/>
        </p:nvPicPr>
        <p:blipFill>
          <a:blip r:embed="rId5">
            <a:alphaModFix/>
          </a:blip>
          <a:stretch>
            <a:fillRect/>
          </a:stretch>
        </p:blipFill>
        <p:spPr>
          <a:xfrm>
            <a:off x="2020350" y="279338"/>
            <a:ext cx="4762500" cy="904875"/>
          </a:xfrm>
          <a:prstGeom prst="rect">
            <a:avLst/>
          </a:prstGeom>
          <a:noFill/>
          <a:ln>
            <a:noFill/>
          </a:ln>
        </p:spPr>
      </p:pic>
      <p:sp>
        <p:nvSpPr>
          <p:cNvPr id="110" name="Google Shape;110;p14"/>
          <p:cNvSpPr txBox="1"/>
          <p:nvPr/>
        </p:nvSpPr>
        <p:spPr>
          <a:xfrm>
            <a:off x="3883250" y="2959550"/>
            <a:ext cx="5194800" cy="2174700"/>
          </a:xfrm>
          <a:prstGeom prst="rect">
            <a:avLst/>
          </a:prstGeom>
          <a:noFill/>
          <a:ln>
            <a:noFill/>
          </a:ln>
        </p:spPr>
        <p:txBody>
          <a:bodyPr spcFirstLastPara="1" wrap="square" lIns="91425" tIns="91425" rIns="91425" bIns="91425" anchor="t" anchorCtr="0">
            <a:noAutofit/>
          </a:bodyPr>
          <a:lstStyle/>
          <a:p>
            <a:pPr marL="457200" marR="0" lvl="0" indent="-355600" rtl="0">
              <a:lnSpc>
                <a:spcPct val="100000"/>
              </a:lnSpc>
              <a:spcBef>
                <a:spcPts val="0"/>
              </a:spcBef>
              <a:spcAft>
                <a:spcPts val="0"/>
              </a:spcAft>
              <a:buClr>
                <a:srgbClr val="FFFFFF"/>
              </a:buClr>
              <a:buSzPts val="2000"/>
              <a:buChar char="●"/>
            </a:pPr>
            <a:r>
              <a:rPr lang="en-US" sz="2000">
                <a:solidFill>
                  <a:srgbClr val="FFFFFF"/>
                </a:solidFill>
              </a:rPr>
              <a:t>U.S. Pain was founded by pain patients for pain patients</a:t>
            </a:r>
            <a:endParaRPr sz="2000">
              <a:solidFill>
                <a:srgbClr val="FFFFFF"/>
              </a:solidFill>
            </a:endParaRPr>
          </a:p>
          <a:p>
            <a:pPr marL="457200" marR="0" lvl="0" indent="-355600" rtl="0">
              <a:lnSpc>
                <a:spcPct val="100000"/>
              </a:lnSpc>
              <a:spcBef>
                <a:spcPts val="0"/>
              </a:spcBef>
              <a:spcAft>
                <a:spcPts val="0"/>
              </a:spcAft>
              <a:buClr>
                <a:srgbClr val="FFFFFF"/>
              </a:buClr>
              <a:buSzPts val="2000"/>
              <a:buChar char="●"/>
            </a:pPr>
            <a:r>
              <a:rPr lang="en-US" sz="2000">
                <a:solidFill>
                  <a:srgbClr val="FFFFFF"/>
                </a:solidFill>
              </a:rPr>
              <a:t>Each U.S Pain team member will have their pain colors highlighted and shared through a team Invisible Project!</a:t>
            </a:r>
            <a:endParaRPr sz="2000">
              <a:solidFill>
                <a:srgbClr val="FFFFFF"/>
              </a:solidFill>
            </a:endParaRPr>
          </a:p>
        </p:txBody>
      </p:sp>
      <p:pic>
        <p:nvPicPr>
          <p:cNvPr id="111" name="Google Shape;111;p14"/>
          <p:cNvPicPr preferRelativeResize="0"/>
          <p:nvPr/>
        </p:nvPicPr>
        <p:blipFill>
          <a:blip r:embed="rId6">
            <a:alphaModFix/>
          </a:blip>
          <a:stretch>
            <a:fillRect/>
          </a:stretch>
        </p:blipFill>
        <p:spPr>
          <a:xfrm>
            <a:off x="393600" y="1582075"/>
            <a:ext cx="3489650" cy="3489650"/>
          </a:xfrm>
          <a:prstGeom prst="rect">
            <a:avLst/>
          </a:prstGeom>
          <a:noFill/>
          <a:ln>
            <a:noFill/>
          </a:ln>
        </p:spPr>
      </p:pic>
    </p:spTree>
    <p:extLst>
      <p:ext uri="{BB962C8B-B14F-4D97-AF65-F5344CB8AC3E}">
        <p14:creationId xmlns:p14="http://schemas.microsoft.com/office/powerpoint/2010/main" val="129917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5"/>
          <p:cNvPicPr preferRelativeResize="0"/>
          <p:nvPr/>
        </p:nvPicPr>
        <p:blipFill>
          <a:blip r:embed="rId3">
            <a:alphaModFix/>
          </a:blip>
          <a:stretch>
            <a:fillRect/>
          </a:stretch>
        </p:blipFill>
        <p:spPr>
          <a:xfrm>
            <a:off x="4125" y="5132439"/>
            <a:ext cx="9143998" cy="1725571"/>
          </a:xfrm>
          <a:prstGeom prst="rect">
            <a:avLst/>
          </a:prstGeom>
          <a:noFill/>
          <a:ln>
            <a:noFill/>
          </a:ln>
        </p:spPr>
      </p:pic>
      <p:sp>
        <p:nvSpPr>
          <p:cNvPr id="117" name="Google Shape;117;p15"/>
          <p:cNvSpPr/>
          <p:nvPr/>
        </p:nvSpPr>
        <p:spPr>
          <a:xfrm>
            <a:off x="63" y="0"/>
            <a:ext cx="9152100" cy="6088200"/>
          </a:xfrm>
          <a:prstGeom prst="rect">
            <a:avLst/>
          </a:prstGeom>
          <a:solidFill>
            <a:srgbClr val="005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18" name="Google Shape;118;p15"/>
          <p:cNvGrpSpPr/>
          <p:nvPr/>
        </p:nvGrpSpPr>
        <p:grpSpPr>
          <a:xfrm>
            <a:off x="1" y="5469585"/>
            <a:ext cx="9152167" cy="997762"/>
            <a:chOff x="-8246" y="5860142"/>
            <a:chExt cx="9152167" cy="997762"/>
          </a:xfrm>
        </p:grpSpPr>
        <p:sp>
          <p:nvSpPr>
            <p:cNvPr id="119" name="Google Shape;119;p15"/>
            <p:cNvSpPr/>
            <p:nvPr/>
          </p:nvSpPr>
          <p:spPr>
            <a:xfrm>
              <a:off x="7699721" y="5863265"/>
              <a:ext cx="1444200" cy="615300"/>
            </a:xfrm>
            <a:prstGeom prst="rect">
              <a:avLst/>
            </a:prstGeom>
            <a:solidFill>
              <a:srgbClr val="5D54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15"/>
            <p:cNvSpPr/>
            <p:nvPr/>
          </p:nvSpPr>
          <p:spPr>
            <a:xfrm>
              <a:off x="-8246" y="6242604"/>
              <a:ext cx="8090400" cy="615300"/>
            </a:xfrm>
            <a:prstGeom prst="rect">
              <a:avLst/>
            </a:prstGeom>
            <a:solidFill>
              <a:srgbClr val="7F72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15"/>
            <p:cNvSpPr/>
            <p:nvPr/>
          </p:nvSpPr>
          <p:spPr>
            <a:xfrm>
              <a:off x="7699721" y="5860142"/>
              <a:ext cx="382500" cy="382500"/>
            </a:xfrm>
            <a:prstGeom prst="rtTriangle">
              <a:avLst/>
            </a:prstGeom>
            <a:solidFill>
              <a:srgbClr val="504A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22" name="Google Shape;122;p15" descr="US-Pain-logo-large-white.png"/>
          <p:cNvPicPr preferRelativeResize="0"/>
          <p:nvPr/>
        </p:nvPicPr>
        <p:blipFill rotWithShape="1">
          <a:blip r:embed="rId4">
            <a:alphaModFix/>
          </a:blip>
          <a:srcRect/>
          <a:stretch/>
        </p:blipFill>
        <p:spPr>
          <a:xfrm>
            <a:off x="237971" y="5907309"/>
            <a:ext cx="1513694" cy="550424"/>
          </a:xfrm>
          <a:prstGeom prst="rect">
            <a:avLst/>
          </a:prstGeom>
          <a:noFill/>
          <a:ln>
            <a:noFill/>
          </a:ln>
        </p:spPr>
      </p:pic>
      <p:sp>
        <p:nvSpPr>
          <p:cNvPr id="123" name="Google Shape;123;p15"/>
          <p:cNvSpPr txBox="1"/>
          <p:nvPr/>
        </p:nvSpPr>
        <p:spPr>
          <a:xfrm>
            <a:off x="4125" y="3446525"/>
            <a:ext cx="3813600" cy="137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600">
                <a:solidFill>
                  <a:srgbClr val="FFFFFF"/>
                </a:solidFill>
              </a:rPr>
              <a:t>The 30 Day Challenge Sneak Peek!</a:t>
            </a:r>
            <a:endParaRPr sz="2600">
              <a:solidFill>
                <a:srgbClr val="FFFFFF"/>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FFFFFF"/>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FFFFFF"/>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FFFFFF"/>
              </a:solidFill>
            </a:endParaRPr>
          </a:p>
        </p:txBody>
      </p:sp>
      <p:pic>
        <p:nvPicPr>
          <p:cNvPr id="124" name="Google Shape;124;p15"/>
          <p:cNvPicPr preferRelativeResize="0"/>
          <p:nvPr/>
        </p:nvPicPr>
        <p:blipFill>
          <a:blip r:embed="rId5">
            <a:alphaModFix/>
          </a:blip>
          <a:stretch>
            <a:fillRect/>
          </a:stretch>
        </p:blipFill>
        <p:spPr>
          <a:xfrm>
            <a:off x="3957550" y="457913"/>
            <a:ext cx="4762500" cy="904875"/>
          </a:xfrm>
          <a:prstGeom prst="rect">
            <a:avLst/>
          </a:prstGeom>
          <a:noFill/>
          <a:ln>
            <a:noFill/>
          </a:ln>
        </p:spPr>
      </p:pic>
      <p:sp>
        <p:nvSpPr>
          <p:cNvPr id="125" name="Google Shape;125;p15"/>
          <p:cNvSpPr txBox="1"/>
          <p:nvPr/>
        </p:nvSpPr>
        <p:spPr>
          <a:xfrm>
            <a:off x="4125" y="4352350"/>
            <a:ext cx="3813600" cy="21150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FFFFFF"/>
              </a:buClr>
              <a:buSzPts val="2000"/>
              <a:buFont typeface="Arial"/>
              <a:buChar char="●"/>
            </a:pPr>
            <a:r>
              <a:rPr lang="en-US" sz="2000">
                <a:solidFill>
                  <a:srgbClr val="FFFFFF"/>
                </a:solidFill>
              </a:rPr>
              <a:t>Access this presentation and click the preview box on the right for the complete challenge list!</a:t>
            </a:r>
            <a:endParaRPr sz="2000">
              <a:solidFill>
                <a:srgbClr val="FFFFFF"/>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FFFFFF"/>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FFFFFF"/>
              </a:solidFill>
            </a:endParaRPr>
          </a:p>
          <a:p>
            <a:pPr marL="0" marR="0" lvl="0" indent="0" algn="l" rtl="0">
              <a:lnSpc>
                <a:spcPct val="100000"/>
              </a:lnSpc>
              <a:spcBef>
                <a:spcPts val="0"/>
              </a:spcBef>
              <a:spcAft>
                <a:spcPts val="0"/>
              </a:spcAft>
              <a:buClr>
                <a:srgbClr val="000000"/>
              </a:buClr>
              <a:buSzPts val="1800"/>
              <a:buFont typeface="Arial"/>
              <a:buNone/>
            </a:pPr>
            <a:endParaRPr sz="1800">
              <a:solidFill>
                <a:srgbClr val="FFFFFF"/>
              </a:solidFill>
            </a:endParaRPr>
          </a:p>
        </p:txBody>
      </p:sp>
      <p:pic>
        <p:nvPicPr>
          <p:cNvPr id="126" name="Google Shape;126;p15"/>
          <p:cNvPicPr preferRelativeResize="0"/>
          <p:nvPr/>
        </p:nvPicPr>
        <p:blipFill>
          <a:blip r:embed="rId6">
            <a:alphaModFix/>
          </a:blip>
          <a:stretch>
            <a:fillRect/>
          </a:stretch>
        </p:blipFill>
        <p:spPr>
          <a:xfrm>
            <a:off x="311075" y="245825"/>
            <a:ext cx="3200700" cy="3200700"/>
          </a:xfrm>
          <a:prstGeom prst="rect">
            <a:avLst/>
          </a:prstGeom>
          <a:noFill/>
          <a:ln>
            <a:noFill/>
          </a:ln>
        </p:spPr>
      </p:pic>
      <p:pic>
        <p:nvPicPr>
          <p:cNvPr id="127" name="Google Shape;127;p15">
            <a:hlinkClick r:id="rId7"/>
          </p:cNvPr>
          <p:cNvPicPr preferRelativeResize="0"/>
          <p:nvPr/>
        </p:nvPicPr>
        <p:blipFill>
          <a:blip r:embed="rId8">
            <a:alphaModFix/>
          </a:blip>
          <a:stretch>
            <a:fillRect/>
          </a:stretch>
        </p:blipFill>
        <p:spPr>
          <a:xfrm>
            <a:off x="3817725" y="1648375"/>
            <a:ext cx="4258928" cy="4258928"/>
          </a:xfrm>
          <a:prstGeom prst="rect">
            <a:avLst/>
          </a:prstGeom>
          <a:noFill/>
          <a:ln>
            <a:noFill/>
          </a:ln>
        </p:spPr>
      </p:pic>
    </p:spTree>
    <p:extLst>
      <p:ext uri="{BB962C8B-B14F-4D97-AF65-F5344CB8AC3E}">
        <p14:creationId xmlns:p14="http://schemas.microsoft.com/office/powerpoint/2010/main" val="160315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2247" cy="6088103"/>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2"/>
          <a:stretch>
            <a:fillRect/>
          </a:stretch>
        </p:blipFill>
        <p:spPr>
          <a:xfrm>
            <a:off x="237971" y="5907309"/>
            <a:ext cx="1523904" cy="551886"/>
          </a:xfrm>
          <a:prstGeom prst="rect">
            <a:avLst/>
          </a:prstGeom>
        </p:spPr>
      </p:pic>
      <p:sp>
        <p:nvSpPr>
          <p:cNvPr id="11" name="Title 10"/>
          <p:cNvSpPr>
            <a:spLocks noGrp="1"/>
          </p:cNvSpPr>
          <p:nvPr>
            <p:ph type="ctrTitle"/>
          </p:nvPr>
        </p:nvSpPr>
        <p:spPr/>
        <p:txBody>
          <a:bodyPr>
            <a:normAutofit/>
          </a:bodyPr>
          <a:lstStyle/>
          <a:p>
            <a:r>
              <a:rPr lang="en-US" dirty="0">
                <a:solidFill>
                  <a:schemeClr val="bg1"/>
                </a:solidFill>
              </a:rPr>
              <a:t>   Federal advocacy update</a:t>
            </a:r>
            <a:br>
              <a:rPr lang="en-US" dirty="0">
                <a:solidFill>
                  <a:schemeClr val="bg1"/>
                </a:solidFill>
              </a:rPr>
            </a:br>
            <a:endParaRPr lang="en-US" dirty="0">
              <a:solidFill>
                <a:schemeClr val="bg1"/>
              </a:solidFill>
            </a:endParaRPr>
          </a:p>
        </p:txBody>
      </p:sp>
      <p:sp>
        <p:nvSpPr>
          <p:cNvPr id="12" name="Subtitle 11"/>
          <p:cNvSpPr>
            <a:spLocks noGrp="1"/>
          </p:cNvSpPr>
          <p:nvPr>
            <p:ph type="subTitle" idx="1"/>
          </p:nvPr>
        </p:nvSpPr>
        <p:spPr>
          <a:xfrm>
            <a:off x="1498399" y="3227271"/>
            <a:ext cx="6400800" cy="1752600"/>
          </a:xfrm>
        </p:spPr>
        <p:txBody>
          <a:bodyPr>
            <a:normAutofit/>
          </a:bodyPr>
          <a:lstStyle/>
          <a:p>
            <a:r>
              <a:rPr lang="en-US" dirty="0"/>
              <a:t>Cindy Steinberg</a:t>
            </a:r>
          </a:p>
          <a:p>
            <a:r>
              <a:rPr lang="en-US" dirty="0"/>
              <a:t>National Director of Advocacy and Policy</a:t>
            </a:r>
          </a:p>
        </p:txBody>
      </p:sp>
    </p:spTree>
    <p:extLst>
      <p:ext uri="{BB962C8B-B14F-4D97-AF65-F5344CB8AC3E}">
        <p14:creationId xmlns:p14="http://schemas.microsoft.com/office/powerpoint/2010/main" val="1489665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64398"/>
            <a:ext cx="9152247" cy="924129"/>
          </a:xfrm>
          <a:prstGeom prst="rect">
            <a:avLst/>
          </a:prstGeom>
          <a:solidFill>
            <a:srgbClr val="0055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8"/>
          <p:cNvGrpSpPr/>
          <p:nvPr/>
        </p:nvGrpSpPr>
        <p:grpSpPr>
          <a:xfrm>
            <a:off x="1" y="5469585"/>
            <a:ext cx="9152246" cy="997857"/>
            <a:chOff x="-8246" y="5860142"/>
            <a:chExt cx="9152246" cy="997857"/>
          </a:xfrm>
        </p:grpSpPr>
        <p:sp>
          <p:nvSpPr>
            <p:cNvPr id="6" name="Rectangle 5"/>
            <p:cNvSpPr/>
            <p:nvPr/>
          </p:nvSpPr>
          <p:spPr>
            <a:xfrm>
              <a:off x="7699721" y="5863265"/>
              <a:ext cx="1444279" cy="615395"/>
            </a:xfrm>
            <a:prstGeom prst="rect">
              <a:avLst/>
            </a:prstGeom>
            <a:solidFill>
              <a:srgbClr val="5D54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8246" y="6242604"/>
              <a:ext cx="8090430" cy="615395"/>
            </a:xfrm>
            <a:prstGeom prst="rect">
              <a:avLst/>
            </a:prstGeom>
            <a:solidFill>
              <a:srgbClr val="7F7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p:nvSpPr>
          <p:spPr>
            <a:xfrm>
              <a:off x="7699721" y="5860142"/>
              <a:ext cx="382462" cy="382462"/>
            </a:xfrm>
            <a:prstGeom prst="rtTriangle">
              <a:avLst/>
            </a:prstGeom>
            <a:solidFill>
              <a:srgbClr val="504A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 name="Picture 8" descr="US-Pain-logo-large-white.png"/>
          <p:cNvPicPr>
            <a:picLocks noChangeAspect="1"/>
          </p:cNvPicPr>
          <p:nvPr/>
        </p:nvPicPr>
        <p:blipFill>
          <a:blip r:embed="rId3"/>
          <a:stretch>
            <a:fillRect/>
          </a:stretch>
        </p:blipFill>
        <p:spPr>
          <a:xfrm>
            <a:off x="237971" y="5907309"/>
            <a:ext cx="1523904" cy="551886"/>
          </a:xfrm>
          <a:prstGeom prst="rect">
            <a:avLst/>
          </a:prstGeom>
        </p:spPr>
      </p:pic>
      <p:sp>
        <p:nvSpPr>
          <p:cNvPr id="12" name="Title 11">
            <a:extLst>
              <a:ext uri="{FF2B5EF4-FFF2-40B4-BE49-F238E27FC236}">
                <a16:creationId xmlns:a16="http://schemas.microsoft.com/office/drawing/2014/main" id="{56FDC380-4791-1040-8802-42340F8D8DA5}"/>
              </a:ext>
            </a:extLst>
          </p:cNvPr>
          <p:cNvSpPr>
            <a:spLocks noGrp="1"/>
          </p:cNvSpPr>
          <p:nvPr>
            <p:ph type="title"/>
          </p:nvPr>
        </p:nvSpPr>
        <p:spPr>
          <a:xfrm>
            <a:off x="823212" y="-151457"/>
            <a:ext cx="8229600" cy="1143000"/>
          </a:xfrm>
        </p:spPr>
        <p:txBody>
          <a:bodyPr/>
          <a:lstStyle/>
          <a:p>
            <a:r>
              <a:rPr lang="en-US" dirty="0"/>
              <a:t>Federal advocacy</a:t>
            </a:r>
          </a:p>
        </p:txBody>
      </p:sp>
      <p:sp>
        <p:nvSpPr>
          <p:cNvPr id="14" name="Shape 91">
            <a:extLst>
              <a:ext uri="{FF2B5EF4-FFF2-40B4-BE49-F238E27FC236}">
                <a16:creationId xmlns:a16="http://schemas.microsoft.com/office/drawing/2014/main" id="{0840C614-69B2-AE4B-9434-A58DDF5ADAC9}"/>
              </a:ext>
            </a:extLst>
          </p:cNvPr>
          <p:cNvSpPr txBox="1"/>
          <p:nvPr/>
        </p:nvSpPr>
        <p:spPr>
          <a:xfrm>
            <a:off x="415062" y="828753"/>
            <a:ext cx="5297579" cy="2236669"/>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000" b="1" dirty="0"/>
              <a:t>-FDA July 9 meeting on chronic pain very successful!</a:t>
            </a:r>
          </a:p>
          <a:p>
            <a:pPr marL="285750" lvl="0" indent="-285750">
              <a:spcBef>
                <a:spcPts val="0"/>
              </a:spcBef>
              <a:spcAft>
                <a:spcPts val="0"/>
              </a:spcAft>
              <a:buFont typeface="Arial" charset="0"/>
              <a:buChar char="•"/>
            </a:pPr>
            <a:r>
              <a:rPr lang="en-US" sz="2000" dirty="0"/>
              <a:t>Hundreds of patients participated</a:t>
            </a:r>
          </a:p>
          <a:p>
            <a:pPr marL="285750" lvl="0" indent="-285750">
              <a:spcBef>
                <a:spcPts val="0"/>
              </a:spcBef>
              <a:spcAft>
                <a:spcPts val="0"/>
              </a:spcAft>
              <a:buFont typeface="Arial" charset="0"/>
              <a:buChar char="•"/>
            </a:pPr>
            <a:r>
              <a:rPr lang="en-US" sz="2000" dirty="0"/>
              <a:t>Consistent message delivered loud &amp; clear </a:t>
            </a:r>
          </a:p>
          <a:p>
            <a:pPr marL="285750" lvl="0" indent="-285750">
              <a:spcBef>
                <a:spcPts val="0"/>
              </a:spcBef>
              <a:spcAft>
                <a:spcPts val="0"/>
              </a:spcAft>
              <a:buFont typeface="Arial" charset="0"/>
              <a:buChar char="•"/>
            </a:pPr>
            <a:r>
              <a:rPr lang="en-US" sz="2000" dirty="0"/>
              <a:t>Pain patients are suffering, cannot find care, abandoned or forced taper from opioid medication that was helping them</a:t>
            </a:r>
          </a:p>
          <a:p>
            <a:pPr marL="0" lvl="0" indent="0">
              <a:spcBef>
                <a:spcPts val="0"/>
              </a:spcBef>
              <a:spcAft>
                <a:spcPts val="0"/>
              </a:spcAft>
              <a:buNone/>
            </a:pPr>
            <a:endParaRPr lang="en-US" sz="2000" dirty="0"/>
          </a:p>
          <a:p>
            <a:pPr marL="0" lvl="0" indent="0">
              <a:spcBef>
                <a:spcPts val="0"/>
              </a:spcBef>
              <a:spcAft>
                <a:spcPts val="0"/>
              </a:spcAft>
              <a:buNone/>
            </a:pPr>
            <a:r>
              <a:rPr lang="en-US" sz="2000" b="1" dirty="0"/>
              <a:t>`Docket open until Sept. 10 – please write in your story!</a:t>
            </a:r>
          </a:p>
          <a:p>
            <a:pPr marL="285750" lvl="0" indent="-285750">
              <a:spcBef>
                <a:spcPts val="0"/>
              </a:spcBef>
              <a:spcAft>
                <a:spcPts val="0"/>
              </a:spcAft>
              <a:buFont typeface="Arial" charset="0"/>
              <a:buChar char="•"/>
            </a:pPr>
            <a:r>
              <a:rPr lang="en-US" sz="2000" dirty="0"/>
              <a:t>We need overwhelming numbers so cannot be ignored – 1,286 so far; we want to see 5,000!</a:t>
            </a:r>
          </a:p>
          <a:p>
            <a:pPr marL="285750" lvl="0" indent="-285750">
              <a:buFont typeface="Arial" charset="0"/>
              <a:buChar char="•"/>
            </a:pPr>
            <a:r>
              <a:rPr lang="en-US" sz="2000" dirty="0"/>
              <a:t>Docket link: </a:t>
            </a:r>
            <a:r>
              <a:rPr lang="en-US" sz="2000" dirty="0">
                <a:hlinkClick r:id="rId4"/>
              </a:rPr>
              <a:t>https://www.regulations.gov/document?D=FDA-2018-N-1621-0001</a:t>
            </a:r>
            <a:br>
              <a:rPr lang="en-US" sz="2000" dirty="0"/>
            </a:br>
            <a:endParaRPr sz="2000" dirty="0"/>
          </a:p>
        </p:txBody>
      </p:sp>
      <p:pic>
        <p:nvPicPr>
          <p:cNvPr id="16" name="Picture 15">
            <a:extLst>
              <a:ext uri="{FF2B5EF4-FFF2-40B4-BE49-F238E27FC236}">
                <a16:creationId xmlns:a16="http://schemas.microsoft.com/office/drawing/2014/main" id="{81B8279B-30DC-F74A-8D0C-8BFF30A15B38}"/>
              </a:ext>
            </a:extLst>
          </p:cNvPr>
          <p:cNvPicPr>
            <a:picLocks noChangeAspect="1"/>
          </p:cNvPicPr>
          <p:nvPr/>
        </p:nvPicPr>
        <p:blipFill rotWithShape="1">
          <a:blip r:embed="rId5"/>
          <a:srcRect l="18443"/>
          <a:stretch/>
        </p:blipFill>
        <p:spPr>
          <a:xfrm>
            <a:off x="5712642" y="1564604"/>
            <a:ext cx="3340170" cy="3001636"/>
          </a:xfrm>
          <a:prstGeom prst="rect">
            <a:avLst/>
          </a:prstGeom>
        </p:spPr>
      </p:pic>
    </p:spTree>
    <p:extLst>
      <p:ext uri="{BB962C8B-B14F-4D97-AF65-F5344CB8AC3E}">
        <p14:creationId xmlns:p14="http://schemas.microsoft.com/office/powerpoint/2010/main" val="4238060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S Pain Powerpoint Template" id="{4876885C-8B72-4449-AECD-5C9FA52BC763}" vid="{F3384F31-1B74-5741-BBF0-5A4D492B22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 Pain Powerpoint Template</Template>
  <TotalTime>8168</TotalTime>
  <Words>2198</Words>
  <Application>Microsoft Macintosh PowerPoint</Application>
  <PresentationFormat>On-screen Show (4:3)</PresentationFormat>
  <Paragraphs>426</Paragraphs>
  <Slides>50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Century Gothic</vt:lpstr>
      <vt:lpstr>Mangal</vt:lpstr>
      <vt:lpstr>Wingdings</vt:lpstr>
      <vt:lpstr>Office Theme</vt:lpstr>
      <vt:lpstr>Bimonthly webinar</vt:lpstr>
      <vt:lpstr>Agenda</vt:lpstr>
      <vt:lpstr>Housekeeping</vt:lpstr>
      <vt:lpstr>   Ambassador update </vt:lpstr>
      <vt:lpstr>PowerPoint Presentation</vt:lpstr>
      <vt:lpstr>PowerPoint Presentation</vt:lpstr>
      <vt:lpstr>PowerPoint Presentation</vt:lpstr>
      <vt:lpstr>   Federal advocacy update </vt:lpstr>
      <vt:lpstr>Federal advocacy</vt:lpstr>
      <vt:lpstr>Federal advocacy</vt:lpstr>
      <vt:lpstr>   Other staff updates </vt:lpstr>
      <vt:lpstr>Other updates</vt:lpstr>
      <vt:lpstr>Questions?</vt:lpstr>
      <vt:lpstr>Reminders</vt:lpstr>
      <vt:lpstr>Keynote presentation </vt:lpstr>
      <vt:lpstr>PowerPoint Presentation</vt:lpstr>
      <vt:lpstr>PowerPoint Presentation</vt:lpstr>
      <vt:lpstr>PowerPoint Presentation</vt:lpstr>
      <vt:lpstr>PowerPoint Presentation</vt:lpstr>
      <vt:lpstr>The Paradigm Shift   If we can really understand the problem, the answer will come out of it, because the answer is not separate from the problem-  J. Krishnamurti </vt:lpstr>
      <vt:lpstr>The Hindrances  (negative mental states that prevent seeing clearly)</vt:lpstr>
      <vt:lpstr>Responding with Loving Kindness and Compassion </vt:lpstr>
      <vt:lpstr>Responding with Loving kindness and Compassion Wisdom and Compassion: Two wings of a bird</vt:lpstr>
      <vt:lpstr>Reconnecting to the body</vt:lpstr>
      <vt:lpstr>Reconnecting to the body is BASIC</vt:lpstr>
      <vt:lpstr>Step one: Breath</vt:lpstr>
      <vt:lpstr>Step two: Attitude</vt:lpstr>
      <vt:lpstr>Attitudinal Factors Pillars of Mindfulness</vt:lpstr>
      <vt:lpstr>Step three: Sensations</vt:lpstr>
      <vt:lpstr>Physical Sensations</vt:lpstr>
      <vt:lpstr>Step Four : Inner sight </vt:lpstr>
      <vt:lpstr>The Stories:</vt:lpstr>
      <vt:lpstr>Emotional Responses</vt:lpstr>
      <vt:lpstr>What influences our perception of Pain?</vt:lpstr>
      <vt:lpstr>Step Five: CHOICE  Reacting vs. Responding </vt:lpstr>
      <vt:lpstr>The Research</vt:lpstr>
      <vt:lpstr>Research: Neuroplasticity</vt:lpstr>
      <vt:lpstr>Research: State vs. Trait Changes</vt:lpstr>
      <vt:lpstr>Research: Depression</vt:lpstr>
      <vt:lpstr>Research: Anxiety</vt:lpstr>
      <vt:lpstr>Research: Pain</vt:lpstr>
      <vt:lpstr>Research: Pain</vt:lpstr>
      <vt:lpstr>Research</vt:lpstr>
      <vt:lpstr>Research</vt:lpstr>
      <vt:lpstr>A SPECIAL THANK – YOU TO:</vt:lpstr>
      <vt:lpstr>    SELF-COMPASSION BREAK</vt:lpstr>
      <vt:lpstr>    SELF-COMPASSION BREAK</vt:lpstr>
      <vt:lpstr> RESOURCES</vt:lpstr>
      <vt:lpstr> RESOURCES</vt:lpstr>
      <vt:lpstr>Next webinar</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Bimonthly U.S. Pain volunteer call</dc:title>
  <dc:creator>Emily Lemiska</dc:creator>
  <cp:lastModifiedBy>Emily Lemiska</cp:lastModifiedBy>
  <cp:revision>60</cp:revision>
  <dcterms:created xsi:type="dcterms:W3CDTF">2017-11-20T20:21:34Z</dcterms:created>
  <dcterms:modified xsi:type="dcterms:W3CDTF">2018-07-17T16:51:39Z</dcterms:modified>
</cp:coreProperties>
</file>